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72" r:id="rId2"/>
    <p:sldMasterId id="2147483684" r:id="rId3"/>
  </p:sldMasterIdLst>
  <p:notesMasterIdLst>
    <p:notesMasterId r:id="rId27"/>
  </p:notesMasterIdLst>
  <p:handoutMasterIdLst>
    <p:handoutMasterId r:id="rId28"/>
  </p:handoutMasterIdLst>
  <p:sldIdLst>
    <p:sldId id="256" r:id="rId4"/>
    <p:sldId id="257" r:id="rId5"/>
    <p:sldId id="260" r:id="rId6"/>
    <p:sldId id="263" r:id="rId7"/>
    <p:sldId id="269" r:id="rId8"/>
    <p:sldId id="270" r:id="rId9"/>
    <p:sldId id="333" r:id="rId10"/>
    <p:sldId id="271" r:id="rId11"/>
    <p:sldId id="334" r:id="rId12"/>
    <p:sldId id="335" r:id="rId13"/>
    <p:sldId id="336" r:id="rId14"/>
    <p:sldId id="265" r:id="rId15"/>
    <p:sldId id="337" r:id="rId16"/>
    <p:sldId id="338" r:id="rId17"/>
    <p:sldId id="339" r:id="rId18"/>
    <p:sldId id="340" r:id="rId19"/>
    <p:sldId id="341" r:id="rId20"/>
    <p:sldId id="342" r:id="rId21"/>
    <p:sldId id="343" r:id="rId22"/>
    <p:sldId id="344" r:id="rId23"/>
    <p:sldId id="301" r:id="rId24"/>
    <p:sldId id="345" r:id="rId25"/>
    <p:sldId id="303" r:id="rId26"/>
  </p:sldIdLst>
  <p:sldSz cx="12192000" cy="6858000"/>
  <p:notesSz cx="6797675" cy="9926638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C84"/>
    <a:srgbClr val="E3F311"/>
    <a:srgbClr val="E9F54F"/>
    <a:srgbClr val="F2DE1E"/>
    <a:srgbClr val="FAFBFB"/>
    <a:srgbClr val="F7F7F7"/>
    <a:srgbClr val="F8F9F9"/>
    <a:srgbClr val="FAFAFA"/>
    <a:srgbClr val="F8F8F8"/>
    <a:srgbClr val="006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110" autoAdjust="0"/>
    <p:restoredTop sz="89978" autoAdjust="0"/>
  </p:normalViewPr>
  <p:slideViewPr>
    <p:cSldViewPr snapToGrid="0">
      <p:cViewPr varScale="1">
        <p:scale>
          <a:sx n="104" d="100"/>
          <a:sy n="104" d="100"/>
        </p:scale>
        <p:origin x="180" y="11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738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81D6E3-6386-4CC2-B099-81047093698D}" type="datetimeFigureOut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CD1632-F205-4980-B1C7-4EEB3A0D4078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98885459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EE4F7F-0EAC-44DF-99A3-C9D7C278F338}" type="datetimeFigureOut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425450" y="1243013"/>
            <a:ext cx="5946775" cy="3346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 dirty="0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777195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 dirty="0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BD0DF9-8965-4250-A55F-D8CE3FE36A34}" type="slidenum">
              <a:rPr lang="ko-KR" altLang="en-US" smtClean="0"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2425906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3570970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909009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8808103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3695187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6787702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118537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0007053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22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908864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0317664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309675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2147806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2567391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8662280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329993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0049871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3CA3D2B8-84EE-4FBC-B1E9-976CD5F1FD36}" type="slidenum">
              <a:rPr kumimoji="0" lang="ko-KR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rPr>
              <a:pPr marL="0" marR="0" lvl="0" indent="0" algn="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ko-KR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맑은 고딕"/>
              <a:ea typeface="맑은 고딕" panose="020B0503020000020004" pitchFamily="50" charset="-127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9878939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10.gi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"/>
            <a:ext cx="12192000" cy="4242816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3501" y="549995"/>
            <a:ext cx="1411291" cy="3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4950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56FB9-E454-458D-AD2E-B12C1C9A13B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33" y="6637860"/>
            <a:ext cx="1320000" cy="16723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654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4883-1AEF-444A-AAC5-F04C8D324C2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041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0FD8-CC5F-4D00-9758-FBA0E4AC757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73614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EF7D-1DDE-4521-886B-18E1BFB9A75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9002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D9252-B127-4E5E-81E6-AD8DF697BC9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284322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AD43-367E-43E6-83AC-485069E2978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  <p:grpSp>
        <p:nvGrpSpPr>
          <p:cNvPr id="8" name="그룹 7"/>
          <p:cNvGrpSpPr/>
          <p:nvPr userDrawn="1"/>
        </p:nvGrpSpPr>
        <p:grpSpPr>
          <a:xfrm>
            <a:off x="0" y="118601"/>
            <a:ext cx="1412875" cy="585482"/>
            <a:chOff x="0" y="118601"/>
            <a:chExt cx="1059656" cy="585482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0" y="118601"/>
              <a:ext cx="735806" cy="585482"/>
            </a:xfrm>
            <a:prstGeom prst="rect">
              <a:avLst/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" name="이등변 삼각형 9"/>
            <p:cNvSpPr/>
            <p:nvPr userDrawn="1"/>
          </p:nvSpPr>
          <p:spPr>
            <a:xfrm>
              <a:off x="161443" y="118601"/>
              <a:ext cx="898213" cy="583200"/>
            </a:xfrm>
            <a:prstGeom prst="triangle">
              <a:avLst>
                <a:gd name="adj" fmla="val 64846"/>
              </a:avLst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925725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wook\Desktop\공간정보기반소셜서비스_목차_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4FD1-8074-434A-A4FF-90FC2C96073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D10CC47-11A2-414F-8577-6338B1437E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3" b="75303"/>
          <a:stretch/>
        </p:blipFill>
        <p:spPr>
          <a:xfrm>
            <a:off x="43543" y="155122"/>
            <a:ext cx="1319744" cy="27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38855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wook\Desktop\공간정보기반소셜서비스_간지_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A973-AB4C-4FF2-9B60-12160F0C131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82131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32EF-F6DD-45D0-9D2E-E362B6268CB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41647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D116-AA20-40D9-A20F-DD9C3696EA1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0731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 hasCustomPrompt="1"/>
          </p:nvPr>
        </p:nvSpPr>
        <p:spPr>
          <a:xfrm>
            <a:off x="609600" y="1589443"/>
            <a:ext cx="10972800" cy="4525963"/>
          </a:xfrm>
        </p:spPr>
        <p:txBody>
          <a:bodyPr/>
          <a:lstStyle>
            <a:lvl2pPr>
              <a:defRPr/>
            </a:lvl2pPr>
          </a:lstStyle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  <a:endParaRPr lang="ko-KR" altLang="en-US" dirty="0"/>
          </a:p>
          <a:p>
            <a:pPr lvl="3"/>
            <a:r>
              <a:rPr lang="ko-KR" altLang="en-US" dirty="0"/>
              <a:t>넷째 </a:t>
            </a:r>
            <a:r>
              <a:rPr lang="ko-KR" altLang="en-US" dirty="0" smtClean="0"/>
              <a:t>수준</a:t>
            </a:r>
            <a:endParaRPr lang="ko-KR" altLang="en-US" dirty="0"/>
          </a:p>
          <a:p>
            <a:pPr lvl="4"/>
            <a:r>
              <a:rPr lang="ko-KR" altLang="en-US" dirty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DA7321-DC1B-4DA7-8583-20E836FDDE89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7688237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13265" y="6062472"/>
            <a:ext cx="1800510" cy="4717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392112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556FB9-E454-458D-AD2E-B12C1C9A13B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9" name="그림 8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933" y="6637860"/>
            <a:ext cx="1320000" cy="167230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283990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194883-1AEF-444A-AAC5-F04C8D324C20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그림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184467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F60FD8-CC5F-4D00-9758-FBA0E4AC757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689807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8EF7D-1DDE-4521-886B-18E1BFB9A75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65516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7D9252-B127-4E5E-81E6-AD8DF697BC96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그림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88559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58AD43-367E-43E6-83AC-485069E2978A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4492" y="6586606"/>
            <a:ext cx="1320000" cy="167230"/>
          </a:xfrm>
          <a:prstGeom prst="rect">
            <a:avLst/>
          </a:prstGeom>
        </p:spPr>
      </p:pic>
      <p:grpSp>
        <p:nvGrpSpPr>
          <p:cNvPr id="8" name="그룹 7"/>
          <p:cNvGrpSpPr/>
          <p:nvPr userDrawn="1"/>
        </p:nvGrpSpPr>
        <p:grpSpPr>
          <a:xfrm>
            <a:off x="0" y="118601"/>
            <a:ext cx="1412875" cy="585482"/>
            <a:chOff x="0" y="118601"/>
            <a:chExt cx="1059656" cy="585482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0" y="118601"/>
              <a:ext cx="735806" cy="585482"/>
            </a:xfrm>
            <a:prstGeom prst="rect">
              <a:avLst/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0" name="이등변 삼각형 9"/>
            <p:cNvSpPr/>
            <p:nvPr userDrawn="1"/>
          </p:nvSpPr>
          <p:spPr>
            <a:xfrm>
              <a:off x="161443" y="118601"/>
              <a:ext cx="898213" cy="583200"/>
            </a:xfrm>
            <a:prstGeom prst="triangle">
              <a:avLst>
                <a:gd name="adj" fmla="val 64846"/>
              </a:avLst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5798184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wook\Desktop\공간정보기반소셜서비스_목차_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374FD1-8074-434A-A4FF-90FC2C960737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1" name="그림 10">
            <a:extLst>
              <a:ext uri="{FF2B5EF4-FFF2-40B4-BE49-F238E27FC236}">
                <a16:creationId xmlns:a16="http://schemas.microsoft.com/office/drawing/2014/main" id="{1D10CC47-11A2-414F-8577-6338B1437EE7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623" b="75303"/>
          <a:stretch/>
        </p:blipFill>
        <p:spPr>
          <a:xfrm>
            <a:off x="43543" y="155122"/>
            <a:ext cx="1319744" cy="2775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300437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wook\Desktop\공간정보기반소셜서비스_간지_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1BA973-AB4C-4FF2-9B60-12160F0C131C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131452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8032EF-F6DD-45D0-9D2E-E362B6268CB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6345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AF4FAA-EE00-48CD-B0E6-700AD74120A3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60073029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F8D116-AA20-40D9-A20F-DD9C3696EA15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5176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0E7F2-C133-486B-99CD-02030DB4E7C1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9862787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7D3170-F9A0-4E02-BC20-073BFB43F2DB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 smtClean="0"/>
              <a:pPr/>
              <a:t>‹#›</a:t>
            </a:fld>
            <a:endParaRPr lang="ko-KR" altLang="en-US" dirty="0"/>
          </a:p>
        </p:txBody>
      </p:sp>
      <p:pic>
        <p:nvPicPr>
          <p:cNvPr id="6" name="그림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023" y="6472081"/>
            <a:ext cx="1982681" cy="249395"/>
          </a:xfrm>
          <a:prstGeom prst="rect">
            <a:avLst/>
          </a:prstGeom>
        </p:spPr>
      </p:pic>
      <p:grpSp>
        <p:nvGrpSpPr>
          <p:cNvPr id="8" name="그룹 7"/>
          <p:cNvGrpSpPr/>
          <p:nvPr userDrawn="1"/>
        </p:nvGrpSpPr>
        <p:grpSpPr>
          <a:xfrm>
            <a:off x="0" y="118601"/>
            <a:ext cx="1412875" cy="585482"/>
            <a:chOff x="0" y="118601"/>
            <a:chExt cx="1059656" cy="585482"/>
          </a:xfrm>
        </p:grpSpPr>
        <p:sp>
          <p:nvSpPr>
            <p:cNvPr id="9" name="직사각형 8"/>
            <p:cNvSpPr/>
            <p:nvPr userDrawn="1"/>
          </p:nvSpPr>
          <p:spPr>
            <a:xfrm>
              <a:off x="0" y="118601"/>
              <a:ext cx="735806" cy="585482"/>
            </a:xfrm>
            <a:prstGeom prst="rect">
              <a:avLst/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  <p:sp>
          <p:nvSpPr>
            <p:cNvPr id="10" name="이등변 삼각형 9"/>
            <p:cNvSpPr/>
            <p:nvPr userDrawn="1"/>
          </p:nvSpPr>
          <p:spPr>
            <a:xfrm>
              <a:off x="161443" y="118601"/>
              <a:ext cx="898213" cy="583200"/>
            </a:xfrm>
            <a:prstGeom prst="triangle">
              <a:avLst>
                <a:gd name="adj" fmla="val 64846"/>
              </a:avLst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</p:grpSp>
    </p:spTree>
    <p:extLst>
      <p:ext uri="{BB962C8B-B14F-4D97-AF65-F5344CB8AC3E}">
        <p14:creationId xmlns:p14="http://schemas.microsoft.com/office/powerpoint/2010/main" val="5639761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wook\Desktop\공간정보기반소셜서비스_간지_01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EDC0D8-55DA-4313-BD75-0266712F2A52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395559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F2BC6F-6720-49F5-8F4A-885E6EDDBC72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171801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85429-F7F5-45E4-AA9B-D4CA4BBD4A85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41330326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2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1EDE83-1F4C-4B75-8A65-D95EC5EDBD1E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10" name="그림 9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7856" y="210300"/>
            <a:ext cx="1320000" cy="167230"/>
          </a:xfrm>
          <a:prstGeom prst="rect">
            <a:avLst/>
          </a:prstGeom>
        </p:spPr>
      </p:pic>
      <p:pic>
        <p:nvPicPr>
          <p:cNvPr id="7" name="그림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1780"/>
            <a:ext cx="1600200" cy="285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88961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Relationship Id="rId14" Type="http://schemas.openxmlformats.org/officeDocument/2006/relationships/image" Target="../media/image5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11" Type="http://schemas.openxmlformats.org/officeDocument/2006/relationships/slideLayout" Target="../slideLayouts/slideLayout19.xml"/><Relationship Id="rId5" Type="http://schemas.openxmlformats.org/officeDocument/2006/relationships/slideLayout" Target="../slideLayouts/slideLayout13.xml"/><Relationship Id="rId10" Type="http://schemas.openxmlformats.org/officeDocument/2006/relationships/slideLayout" Target="../slideLayouts/slideLayout18.xml"/><Relationship Id="rId4" Type="http://schemas.openxmlformats.org/officeDocument/2006/relationships/slideLayout" Target="../slideLayouts/slideLayout12.xml"/><Relationship Id="rId9" Type="http://schemas.openxmlformats.org/officeDocument/2006/relationships/slideLayout" Target="../slideLayouts/slideLayout1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wook\Desktop\내지_01.jpg"/>
          <p:cNvPicPr>
            <a:picLocks noChangeAspect="1" noChangeArrowheads="1"/>
          </p:cNvPicPr>
          <p:nvPr userDrawn="1"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dirty="0"/>
              <a:t>마스터 텍스트 스타일을 편집합니다</a:t>
            </a:r>
          </a:p>
          <a:p>
            <a:pPr lvl="1"/>
            <a:r>
              <a:rPr lang="ko-KR" altLang="en-US" dirty="0"/>
              <a:t>둘째 </a:t>
            </a:r>
            <a:r>
              <a:rPr lang="ko-KR" altLang="en-US" dirty="0" smtClean="0"/>
              <a:t>수준</a:t>
            </a:r>
            <a:endParaRPr lang="ko-KR" altLang="en-US" dirty="0"/>
          </a:p>
          <a:p>
            <a:pPr lvl="2"/>
            <a:r>
              <a:rPr lang="ko-KR" altLang="en-US" dirty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1E586-C129-4591-B6D0-2BB208636D67}" type="datetime1">
              <a:rPr lang="ko-KR" altLang="en-US" smtClean="0"/>
              <a:t>2021-11-12</a:t>
            </a:fld>
            <a:endParaRPr lang="ko-KR" altLang="en-US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6835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673600" y="6464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3762E15-2EF2-4ACC-B351-A558FEF3B233}" type="slidenum">
              <a:rPr lang="ko-KR" altLang="en-US" smtClean="0"/>
              <a:pPr/>
              <a:t>‹#›</a:t>
            </a:fld>
            <a:r>
              <a:rPr lang="en-US" altLang="ko-KR" dirty="0" smtClean="0"/>
              <a:t>/31</a:t>
            </a:r>
            <a:endParaRPr lang="ko-KR" altLang="en-US" dirty="0"/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0" y="118601"/>
            <a:ext cx="1412875" cy="585482"/>
            <a:chOff x="0" y="118601"/>
            <a:chExt cx="1059656" cy="585482"/>
          </a:xfrm>
        </p:grpSpPr>
        <p:sp>
          <p:nvSpPr>
            <p:cNvPr id="11" name="직사각형 10"/>
            <p:cNvSpPr/>
            <p:nvPr userDrawn="1"/>
          </p:nvSpPr>
          <p:spPr>
            <a:xfrm>
              <a:off x="0" y="118601"/>
              <a:ext cx="735806" cy="585482"/>
            </a:xfrm>
            <a:prstGeom prst="rect">
              <a:avLst/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  <p:sp>
          <p:nvSpPr>
            <p:cNvPr id="12" name="이등변 삼각형 11"/>
            <p:cNvSpPr/>
            <p:nvPr userDrawn="1"/>
          </p:nvSpPr>
          <p:spPr>
            <a:xfrm>
              <a:off x="161443" y="118601"/>
              <a:ext cx="898213" cy="583200"/>
            </a:xfrm>
            <a:prstGeom prst="triangle">
              <a:avLst>
                <a:gd name="adj" fmla="val 64846"/>
              </a:avLst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1800" dirty="0"/>
            </a:p>
          </p:txBody>
        </p:sp>
      </p:grpSp>
      <p:pic>
        <p:nvPicPr>
          <p:cNvPr id="14" name="그림 1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1023" y="6472081"/>
            <a:ext cx="1982681" cy="2493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8160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5" r:id="rId3"/>
    <p:sldLayoutId id="2147483666" r:id="rId4"/>
    <p:sldLayoutId id="2147483667" r:id="rId5"/>
    <p:sldLayoutId id="2147483669" r:id="rId6"/>
    <p:sldLayoutId id="2147483670" r:id="rId7"/>
    <p:sldLayoutId id="2147483671" r:id="rId8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lnSpc>
          <a:spcPct val="150000"/>
        </a:lnSpc>
        <a:spcBef>
          <a:spcPct val="20000"/>
        </a:spcBef>
        <a:buFontTx/>
        <a:buBlip>
          <a:blip r:embed="rId12"/>
        </a:buBlip>
        <a:defRPr sz="2000" kern="1200">
          <a:solidFill>
            <a:schemeClr val="tx1"/>
          </a:solidFill>
          <a:latin typeface="나눔스퀘어라운드 Bold" panose="020B0600000101010101" pitchFamily="50" charset="-127"/>
          <a:ea typeface="나눔스퀘어라운드 Bold" panose="020B0600000101010101" pitchFamily="50" charset="-127"/>
          <a:cs typeface="+mn-cs"/>
        </a:defRPr>
      </a:lvl1pPr>
      <a:lvl2pPr marL="540000" indent="-285750" algn="l" defTabSz="914400" rtl="0" eaLnBrk="1" latinLnBrk="1" hangingPunct="1">
        <a:lnSpc>
          <a:spcPct val="170000"/>
        </a:lnSpc>
        <a:spcBef>
          <a:spcPct val="20000"/>
        </a:spcBef>
        <a:buFontTx/>
        <a:buBlip>
          <a:blip r:embed="rId13"/>
        </a:buBlip>
        <a:defRPr sz="1800" kern="1200">
          <a:solidFill>
            <a:schemeClr val="tx1"/>
          </a:solidFill>
          <a:latin typeface="나눔스퀘어라운드 Regular" panose="020B0600000101010101" pitchFamily="50" charset="-127"/>
          <a:ea typeface="나눔스퀘어라운드 Regular" panose="020B0600000101010101" pitchFamily="50" charset="-127"/>
          <a:cs typeface="+mn-cs"/>
        </a:defRPr>
      </a:lvl2pPr>
      <a:lvl3pPr marL="720000" indent="-228600" algn="l" defTabSz="914400" rtl="0" eaLnBrk="1" latinLnBrk="1" hangingPunct="1">
        <a:lnSpc>
          <a:spcPct val="150000"/>
        </a:lnSpc>
        <a:spcBef>
          <a:spcPct val="20000"/>
        </a:spcBef>
        <a:buFontTx/>
        <a:buBlip>
          <a:blip r:embed="rId14"/>
        </a:buBlip>
        <a:defRPr sz="1600" kern="1200">
          <a:solidFill>
            <a:schemeClr val="tx1"/>
          </a:solidFill>
          <a:latin typeface="나눔스퀘어라운드 Regular" panose="020B0600000101010101" pitchFamily="50" charset="-127"/>
          <a:ea typeface="나눔스퀘어라운드 Regular" panose="020B0600000101010101" pitchFamily="50" charset="-127"/>
          <a:cs typeface="+mn-cs"/>
        </a:defRPr>
      </a:lvl3pPr>
      <a:lvl4pPr marL="540000" indent="-180000" algn="l" defTabSz="914400" rtl="0" eaLnBrk="1" latinLnBrk="1" hangingPunct="1">
        <a:spcBef>
          <a:spcPct val="20000"/>
        </a:spcBef>
        <a:buFont typeface="맑은 고딕" panose="020B0503020000020004" pitchFamily="50" charset="-127"/>
        <a:buNone/>
        <a:defRPr sz="1600" kern="1200">
          <a:solidFill>
            <a:schemeClr val="tx1">
              <a:lumMod val="65000"/>
              <a:lumOff val="35000"/>
            </a:schemeClr>
          </a:solidFill>
          <a:latin typeface="한컴 말랑말랑 Regular" panose="020F0303000000000000" pitchFamily="50" charset="-127"/>
          <a:ea typeface="한컴 말랑말랑 Regular" panose="020F0303000000000000" pitchFamily="50" charset="-127"/>
          <a:cs typeface="+mn-cs"/>
        </a:defRPr>
      </a:lvl4pPr>
      <a:lvl5pPr marL="540000" indent="-180000" algn="l" defTabSz="914400" rtl="0" eaLnBrk="1" latinLnBrk="1" hangingPunct="1">
        <a:spcBef>
          <a:spcPct val="20000"/>
        </a:spcBef>
        <a:buFontTx/>
        <a:buNone/>
        <a:defRPr sz="1600" kern="1200">
          <a:solidFill>
            <a:schemeClr val="tx1">
              <a:lumMod val="75000"/>
              <a:lumOff val="25000"/>
            </a:schemeClr>
          </a:solidFill>
          <a:latin typeface="휴먼편지체" panose="02030504000101010101" pitchFamily="18" charset="-127"/>
          <a:ea typeface="휴먼편지체" panose="02030504000101010101" pitchFamily="18" charset="-127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wook\Desktop\내지_01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B5153-B504-4084-9188-3F9EA64BD0CD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6835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673600" y="6464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t>/31</a:t>
            </a:r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0" y="118601"/>
            <a:ext cx="1412875" cy="585482"/>
            <a:chOff x="0" y="118601"/>
            <a:chExt cx="1059656" cy="585482"/>
          </a:xfrm>
        </p:grpSpPr>
        <p:sp>
          <p:nvSpPr>
            <p:cNvPr id="11" name="직사각형 10"/>
            <p:cNvSpPr/>
            <p:nvPr userDrawn="1"/>
          </p:nvSpPr>
          <p:spPr>
            <a:xfrm>
              <a:off x="0" y="118601"/>
              <a:ext cx="735806" cy="585482"/>
            </a:xfrm>
            <a:prstGeom prst="rect">
              <a:avLst/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이등변 삼각형 11"/>
            <p:cNvSpPr/>
            <p:nvPr userDrawn="1"/>
          </p:nvSpPr>
          <p:spPr>
            <a:xfrm>
              <a:off x="161443" y="118601"/>
              <a:ext cx="898213" cy="583200"/>
            </a:xfrm>
            <a:prstGeom prst="triangle">
              <a:avLst>
                <a:gd name="adj" fmla="val 64846"/>
              </a:avLst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24418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wook\Desktop\내지_01.jpg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CB5153-B504-4084-9188-3F9EA64BD0CD}" type="datetime1">
              <a:rPr lang="ko-KR" altLang="en-US" smtClean="0">
                <a:solidFill>
                  <a:prstClr val="black">
                    <a:tint val="75000"/>
                  </a:prstClr>
                </a:solidFill>
              </a:rPr>
              <a:pPr/>
              <a:t>2021-11-12</a:t>
            </a:fld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76835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673600" y="646430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E3762E15-2EF2-4ACC-B351-A558FEF3B233}" type="slidenum">
              <a:rPr lang="ko-KR" altLang="en-US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r>
              <a:rPr lang="en-US" altLang="ko-KR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</a:rPr>
              <a:t>/31</a:t>
            </a:r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</a:endParaRPr>
          </a:p>
        </p:txBody>
      </p:sp>
      <p:grpSp>
        <p:nvGrpSpPr>
          <p:cNvPr id="10" name="그룹 9"/>
          <p:cNvGrpSpPr/>
          <p:nvPr userDrawn="1"/>
        </p:nvGrpSpPr>
        <p:grpSpPr>
          <a:xfrm>
            <a:off x="0" y="118601"/>
            <a:ext cx="1412875" cy="585482"/>
            <a:chOff x="0" y="118601"/>
            <a:chExt cx="1059656" cy="585482"/>
          </a:xfrm>
        </p:grpSpPr>
        <p:sp>
          <p:nvSpPr>
            <p:cNvPr id="11" name="직사각형 10"/>
            <p:cNvSpPr/>
            <p:nvPr userDrawn="1"/>
          </p:nvSpPr>
          <p:spPr>
            <a:xfrm>
              <a:off x="0" y="118601"/>
              <a:ext cx="735806" cy="585482"/>
            </a:xfrm>
            <a:prstGeom prst="rect">
              <a:avLst/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  <p:sp>
          <p:nvSpPr>
            <p:cNvPr id="12" name="이등변 삼각형 11"/>
            <p:cNvSpPr/>
            <p:nvPr userDrawn="1"/>
          </p:nvSpPr>
          <p:spPr>
            <a:xfrm>
              <a:off x="161443" y="118601"/>
              <a:ext cx="898213" cy="583200"/>
            </a:xfrm>
            <a:prstGeom prst="triangle">
              <a:avLst>
                <a:gd name="adj" fmla="val 64846"/>
              </a:avLst>
            </a:prstGeom>
            <a:solidFill>
              <a:srgbClr val="009C8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ko-KR" alt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맑은 고딕"/>
                <a:ea typeface="맑은 고딕" panose="020B0503020000020004" pitchFamily="50" charset="-127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035008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hf hdr="0" ftr="0" dt="0"/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5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25.png"/><Relationship Id="rId7" Type="http://schemas.openxmlformats.org/officeDocument/2006/relationships/image" Target="../media/image3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png"/><Relationship Id="rId3" Type="http://schemas.openxmlformats.org/officeDocument/2006/relationships/image" Target="../media/image25.png"/><Relationship Id="rId7" Type="http://schemas.openxmlformats.org/officeDocument/2006/relationships/image" Target="../media/image3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3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3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4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4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42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0.xml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10" Type="http://schemas.openxmlformats.org/officeDocument/2006/relationships/image" Target="../media/image24.png"/><Relationship Id="rId4" Type="http://schemas.openxmlformats.org/officeDocument/2006/relationships/image" Target="../media/image18.png"/><Relationship Id="rId9" Type="http://schemas.openxmlformats.org/officeDocument/2006/relationships/image" Target="../media/image23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png"/><Relationship Id="rId3" Type="http://schemas.openxmlformats.org/officeDocument/2006/relationships/image" Target="../media/image25.png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11" Type="http://schemas.openxmlformats.org/officeDocument/2006/relationships/image" Target="../media/image31.png"/><Relationship Id="rId5" Type="http://schemas.openxmlformats.org/officeDocument/2006/relationships/image" Target="../media/image4.png"/><Relationship Id="rId10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9119751" y="5586811"/>
            <a:ext cx="21850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r"/>
            <a:r>
              <a:rPr lang="en-US" altLang="ko-KR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2021. 12. 03.(</a:t>
            </a:r>
            <a:r>
              <a:rPr lang="ko-KR" altLang="en-US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금</a:t>
            </a:r>
            <a:r>
              <a:rPr lang="en-US" altLang="ko-KR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)</a:t>
            </a:r>
            <a:endParaRPr lang="ko-KR" altLang="en-US" sz="2000" dirty="0">
              <a:latin typeface="한컴 말랑말랑 Bold" panose="020F0803000000000000" pitchFamily="50" charset="-127"/>
              <a:ea typeface="한컴 말랑말랑 Bold" panose="020F0803000000000000" pitchFamily="50" charset="-127"/>
              <a:cs typeface="Arial" panose="020B0604020202020204" pitchFamily="34" charset="0"/>
            </a:endParaRPr>
          </a:p>
        </p:txBody>
      </p:sp>
      <p:sp>
        <p:nvSpPr>
          <p:cNvPr id="9" name="직사각형 8"/>
          <p:cNvSpPr/>
          <p:nvPr/>
        </p:nvSpPr>
        <p:spPr>
          <a:xfrm>
            <a:off x="1283746" y="4315011"/>
            <a:ext cx="962450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latinLnBrk="0"/>
            <a:r>
              <a:rPr lang="ko-KR" altLang="en-US" sz="40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KoPub돋움체 Bold" panose="00000800000000000000" pitchFamily="2" charset="-127"/>
                <a:ea typeface="KoPub돋움체 Bold" panose="00000800000000000000" pitchFamily="2" charset="-127"/>
              </a:rPr>
              <a:t>지적재조사의 업무자동화 방안에 관한 연구</a:t>
            </a:r>
            <a:endParaRPr lang="en-US" altLang="ko-KR" sz="4000" b="1" spc="300" dirty="0">
              <a:ln>
                <a:solidFill>
                  <a:schemeClr val="accent1">
                    <a:alpha val="0"/>
                  </a:schemeClr>
                </a:solidFill>
              </a:ln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9058250" y="6080324"/>
            <a:ext cx="2246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dist"/>
            <a:r>
              <a:rPr lang="ko-KR" altLang="en-US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 </a:t>
            </a:r>
            <a:r>
              <a:rPr lang="ko-KR" altLang="en-US" sz="2000" dirty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이영재</a:t>
            </a:r>
            <a:r>
              <a:rPr lang="en-US" altLang="ko-KR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·</a:t>
            </a:r>
            <a:r>
              <a:rPr lang="ko-KR" altLang="en-US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이원희</a:t>
            </a:r>
            <a:endParaRPr lang="ko-KR" altLang="en-US" sz="2000" dirty="0">
              <a:solidFill>
                <a:schemeClr val="bg1">
                  <a:lumMod val="75000"/>
                </a:schemeClr>
              </a:solidFill>
              <a:latin typeface="한컴 말랑말랑 Bold" panose="020F0803000000000000" pitchFamily="50" charset="-127"/>
              <a:ea typeface="한컴 말랑말랑 Bold" panose="020F0803000000000000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35707" y="3429000"/>
            <a:ext cx="29023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1042872" latinLnBrk="0"/>
            <a:r>
              <a:rPr lang="en-US" altLang="ko-KR" b="1" i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anose="020B0604020202020204" pitchFamily="34" charset="0"/>
              </a:rPr>
              <a:t>2021 (</a:t>
            </a:r>
            <a:r>
              <a:rPr lang="ko-KR" altLang="en-US" b="1" i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anose="020B0604020202020204" pitchFamily="34" charset="0"/>
              </a:rPr>
              <a:t>사</a:t>
            </a:r>
            <a:r>
              <a:rPr lang="en-US" altLang="ko-KR" b="1" i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anose="020B0604020202020204" pitchFamily="34" charset="0"/>
              </a:rPr>
              <a:t>)</a:t>
            </a:r>
            <a:r>
              <a:rPr lang="ko-KR" altLang="en-US" b="1" i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anose="020B0604020202020204" pitchFamily="34" charset="0"/>
              </a:rPr>
              <a:t>한국지적정보학회</a:t>
            </a:r>
            <a:endParaRPr lang="en-US" altLang="ko-KR" b="1" i="1" kern="0" dirty="0" smtClean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panose="020B0604020202020204" pitchFamily="34" charset="0"/>
            </a:endParaRPr>
          </a:p>
          <a:p>
            <a:pPr algn="dist" defTabSz="1042872" latinLnBrk="0"/>
            <a:r>
              <a:rPr lang="ko-KR" altLang="en-US" b="1" i="1" kern="0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chemeClr val="bg1"/>
                </a:solidFill>
                <a:latin typeface="나눔고딕 ExtraBold" panose="020D0904000000000000" pitchFamily="50" charset="-127"/>
                <a:ea typeface="나눔고딕 ExtraBold" panose="020D0904000000000000" pitchFamily="50" charset="-127"/>
                <a:cs typeface="Arial" panose="020B0604020202020204" pitchFamily="34" charset="0"/>
              </a:rPr>
              <a:t>추계학술대회</a:t>
            </a:r>
            <a:endParaRPr lang="ko-KR" altLang="en-US" b="1" i="1" kern="0" dirty="0">
              <a:ln w="10160">
                <a:solidFill>
                  <a:schemeClr val="accent5"/>
                </a:solidFill>
                <a:prstDash val="solid"/>
              </a:ln>
              <a:solidFill>
                <a:schemeClr val="bg1"/>
              </a:solidFill>
              <a:latin typeface="나눔고딕 ExtraBold" panose="020D0904000000000000" pitchFamily="50" charset="-127"/>
              <a:ea typeface="나눔고딕 ExtraBold" panose="020D0904000000000000" pitchFamily="50" charset="-127"/>
              <a:cs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842471" y="6080324"/>
            <a:ext cx="224652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ko-KR"/>
            </a:defPPr>
            <a:lvl1pPr>
              <a:defRPr sz="14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75000"/>
                    <a:lumOff val="25000"/>
                  </a:schemeClr>
                </a:solidFill>
                <a:latin typeface="+mn-ea"/>
              </a:defRPr>
            </a:lvl1pPr>
          </a:lstStyle>
          <a:p>
            <a:pPr algn="dist"/>
            <a:r>
              <a:rPr lang="ko-KR" altLang="en-US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 </a:t>
            </a:r>
            <a:r>
              <a:rPr lang="en-US" altLang="ko-KR" sz="2000" dirty="0" smtClean="0">
                <a:solidFill>
                  <a:srgbClr val="009C8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LX</a:t>
            </a:r>
            <a:r>
              <a:rPr lang="en-US" altLang="ko-KR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 </a:t>
            </a:r>
            <a:r>
              <a:rPr lang="ko-KR" altLang="en-US" sz="20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  <a:cs typeface="Arial" panose="020B0604020202020204" pitchFamily="34" charset="0"/>
              </a:rPr>
              <a:t>공간정보연구원</a:t>
            </a:r>
            <a:endParaRPr lang="ko-KR" altLang="en-US" sz="2000" dirty="0">
              <a:solidFill>
                <a:schemeClr val="bg1">
                  <a:lumMod val="75000"/>
                </a:schemeClr>
              </a:solidFill>
              <a:latin typeface="한컴 말랑말랑 Bold" panose="020F0803000000000000" pitchFamily="50" charset="-127"/>
              <a:ea typeface="한컴 말랑말랑 Bold" panose="020F0803000000000000" pitchFamily="50" charset="-127"/>
              <a:cs typeface="Arial" panose="020B0604020202020204" pitchFamily="34" charset="0"/>
            </a:endParaRPr>
          </a:p>
        </p:txBody>
      </p:sp>
      <p:sp>
        <p:nvSpPr>
          <p:cNvPr id="13" name="직사각형 12"/>
          <p:cNvSpPr/>
          <p:nvPr/>
        </p:nvSpPr>
        <p:spPr>
          <a:xfrm>
            <a:off x="0" y="5031744"/>
            <a:ext cx="1219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latinLnBrk="0"/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r>
              <a:rPr lang="ko-KR" altLang="en-US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KoPub돋움체 Bold" panose="00000800000000000000" pitchFamily="2" charset="-127"/>
                <a:ea typeface="KoPub돋움체 Bold" panose="00000800000000000000" pitchFamily="2" charset="-127"/>
              </a:rPr>
              <a:t>로봇자동화를 통한 성과물 작성을 중심으로</a:t>
            </a:r>
            <a:r>
              <a:rPr lang="en-US" altLang="ko-KR" sz="2400" b="1" spc="3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50000"/>
                    <a:lumOff val="50000"/>
                  </a:schemeClr>
                </a:solidFill>
                <a:effectLst>
                  <a:outerShdw blurRad="50800" dist="38100" dir="18900000" algn="bl" rotWithShape="0">
                    <a:prstClr val="black">
                      <a:alpha val="40000"/>
                    </a:prstClr>
                  </a:outerShdw>
                </a:effectLst>
                <a:latin typeface="KoPub돋움체 Bold" panose="00000800000000000000" pitchFamily="2" charset="-127"/>
                <a:ea typeface="KoPub돋움체 Bold" panose="00000800000000000000" pitchFamily="2" charset="-127"/>
              </a:rPr>
              <a:t>-</a:t>
            </a:r>
            <a:endParaRPr lang="en-US" altLang="ko-KR" sz="2400" b="1" spc="300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tx1">
                  <a:lumMod val="50000"/>
                  <a:lumOff val="50000"/>
                </a:schemeClr>
              </a:solidFill>
              <a:effectLst>
                <a:outerShdw blurRad="50800" dist="38100" dir="18900000" algn="bl" rotWithShape="0">
                  <a:prstClr val="black">
                    <a:alpha val="40000"/>
                  </a:prstClr>
                </a:outerShdw>
              </a:effectLst>
              <a:latin typeface="KoPub돋움체 Bold" panose="00000800000000000000" pitchFamily="2" charset="-127"/>
              <a:ea typeface="KoPub돋움체 Bold" panose="00000800000000000000" pitchFamily="2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211566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02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_4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en-US" altLang="ko-KR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기술단계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기술단계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410622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 smtClean="0"/>
              <a:t>RPA</a:t>
            </a:r>
            <a:r>
              <a:rPr lang="ko-KR" altLang="en-US" sz="2000" dirty="0" smtClean="0"/>
              <a:t>는 인간의 </a:t>
            </a:r>
            <a:r>
              <a:rPr lang="en-US" altLang="ko-KR" sz="2000" dirty="0" smtClean="0"/>
              <a:t>‘</a:t>
            </a:r>
            <a:r>
              <a:rPr lang="ko-KR" altLang="en-US" sz="2000" dirty="0" smtClean="0"/>
              <a:t>두뇌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눈</a:t>
            </a:r>
            <a:r>
              <a:rPr lang="en-US" altLang="ko-KR" sz="2000" dirty="0" smtClean="0"/>
              <a:t>-</a:t>
            </a:r>
            <a:r>
              <a:rPr lang="ko-KR" altLang="en-US" sz="2000" dirty="0" smtClean="0"/>
              <a:t>손</a:t>
            </a:r>
            <a:r>
              <a:rPr lang="en-US" altLang="ko-KR" sz="2000" dirty="0" smtClean="0"/>
              <a:t>’</a:t>
            </a:r>
            <a:r>
              <a:rPr lang="ko-KR" altLang="en-US" sz="2000" dirty="0" smtClean="0"/>
              <a:t>에 </a:t>
            </a:r>
            <a:r>
              <a:rPr lang="ko-KR" altLang="en-US" sz="2000" spc="-150" dirty="0" smtClean="0"/>
              <a:t>해당하는 </a:t>
            </a:r>
            <a:r>
              <a:rPr lang="en-US" altLang="ko-KR" sz="2000" spc="-150" dirty="0" smtClean="0"/>
              <a:t>‘</a:t>
            </a:r>
            <a:r>
              <a:rPr lang="ko-KR" altLang="en-US" sz="2000" spc="-150" dirty="0" smtClean="0"/>
              <a:t>워크플로우와 규칙엔진</a:t>
            </a:r>
            <a:r>
              <a:rPr lang="en-US" altLang="ko-KR" sz="2000" dirty="0" smtClean="0"/>
              <a:t>‘, ‘</a:t>
            </a:r>
            <a:r>
              <a:rPr lang="ko-KR" altLang="en-US" sz="2000" dirty="0" smtClean="0"/>
              <a:t>응용프로그램 작업 라이브러리</a:t>
            </a:r>
            <a:r>
              <a:rPr lang="en-US" altLang="ko-KR" sz="2000" dirty="0" smtClean="0"/>
              <a:t>‘, ’</a:t>
            </a:r>
            <a:r>
              <a:rPr lang="ko-KR" altLang="en-US" sz="2000" dirty="0" smtClean="0"/>
              <a:t>이미지 인식 기술과 </a:t>
            </a:r>
            <a:r>
              <a:rPr lang="en-US" altLang="ko-KR" sz="2000" dirty="0" smtClean="0"/>
              <a:t>OCR’ </a:t>
            </a:r>
            <a:r>
              <a:rPr lang="ko-KR" altLang="en-US" sz="2000" dirty="0" smtClean="0"/>
              <a:t>을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기반기술이라고 할 수 있음</a:t>
            </a:r>
            <a:endParaRPr lang="en-US" altLang="ko-KR" sz="1800" dirty="0" smtClean="0"/>
          </a:p>
          <a:p>
            <a:pPr marL="612000" lvl="2">
              <a:lnSpc>
                <a:spcPts val="23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워크플로우</a:t>
            </a:r>
            <a:r>
              <a:rPr lang="en-US" altLang="ko-KR" sz="1600" b="1" dirty="0" smtClean="0"/>
              <a:t>) </a:t>
            </a:r>
            <a:r>
              <a:rPr lang="ko-KR" altLang="en-US" sz="1600" dirty="0" smtClean="0"/>
              <a:t>정해진 절차와 반복적인 규칙에 입각한 업무 발생시 </a:t>
            </a:r>
            <a:r>
              <a:rPr lang="en-US" altLang="ko-KR" sz="1600" dirty="0" smtClean="0"/>
              <a:t>RPA</a:t>
            </a:r>
            <a:r>
              <a:rPr lang="ko-KR" altLang="en-US" sz="1600" dirty="0" smtClean="0"/>
              <a:t>를 활용하여 </a:t>
            </a:r>
            <a:r>
              <a:rPr lang="ko-KR" altLang="en-US" sz="1600" b="1" dirty="0" smtClean="0"/>
              <a:t>작업자의 업무프로세스를 자동화</a:t>
            </a:r>
            <a:r>
              <a:rPr lang="ko-KR" altLang="en-US" sz="1600" dirty="0" smtClean="0"/>
              <a:t>함</a:t>
            </a:r>
            <a:endParaRPr lang="en-US" altLang="ko-KR" sz="1600" dirty="0" smtClean="0"/>
          </a:p>
          <a:p>
            <a:pPr marL="612000" lvl="2">
              <a:lnSpc>
                <a:spcPts val="23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규칙엔진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처리 대상 상품의 활인율을 바꾼다거나 신청유형에 따라 심사 대상을 바꾸는 등 </a:t>
            </a:r>
            <a:r>
              <a:rPr lang="ko-KR" altLang="en-US" sz="1600" b="1" dirty="0" smtClean="0"/>
              <a:t>미리 정한 규칙에 따라 작업을 변경</a:t>
            </a:r>
            <a:r>
              <a:rPr lang="ko-KR" altLang="en-US" sz="1600" dirty="0" smtClean="0"/>
              <a:t>함</a:t>
            </a:r>
            <a:endParaRPr lang="en-US" altLang="ko-KR" sz="1600" dirty="0" smtClean="0"/>
          </a:p>
          <a:p>
            <a:pPr marL="612000" lvl="2">
              <a:lnSpc>
                <a:spcPts val="23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응용프로그램 작업 라이브러리</a:t>
            </a:r>
            <a:r>
              <a:rPr lang="en-US" altLang="ko-KR" sz="1600" b="1" dirty="0" smtClean="0"/>
              <a:t>) </a:t>
            </a:r>
            <a:r>
              <a:rPr lang="ko-KR" altLang="en-US" sz="1600" dirty="0" smtClean="0"/>
              <a:t>사용자가 보다 </a:t>
            </a:r>
            <a:r>
              <a:rPr lang="ko-KR" altLang="en-US" sz="1600" b="1" dirty="0" smtClean="0"/>
              <a:t>쉽게 해당정보를 입력할 수 있도록</a:t>
            </a:r>
            <a:r>
              <a:rPr lang="ko-KR" altLang="en-US" sz="1600" dirty="0" smtClean="0"/>
              <a:t> 자주 수행하는 작업 프로그램에 </a:t>
            </a:r>
            <a:r>
              <a:rPr lang="ko-KR" altLang="en-US" sz="1600" b="1" dirty="0" smtClean="0"/>
              <a:t>특화된 작업 라이브러리를 제공</a:t>
            </a:r>
            <a:r>
              <a:rPr lang="ko-KR" altLang="en-US" sz="1600" dirty="0" smtClean="0"/>
              <a:t>함</a:t>
            </a:r>
            <a:endParaRPr lang="en-US" altLang="ko-KR" sz="1600" dirty="0" smtClean="0"/>
          </a:p>
          <a:p>
            <a:pPr marL="612000" lvl="2">
              <a:lnSpc>
                <a:spcPts val="23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이미지 인식 기술과 </a:t>
            </a:r>
            <a:r>
              <a:rPr lang="en-US" altLang="ko-KR" sz="1600" b="1" dirty="0" smtClean="0"/>
              <a:t>OCR) </a:t>
            </a:r>
            <a:r>
              <a:rPr lang="ko-KR" altLang="en-US" sz="1600" b="1" dirty="0" smtClean="0"/>
              <a:t>이미지의 특징을 분석</a:t>
            </a:r>
            <a:r>
              <a:rPr lang="ko-KR" altLang="en-US" sz="1600" dirty="0" smtClean="0"/>
              <a:t>하여 </a:t>
            </a:r>
            <a:r>
              <a:rPr lang="ko-KR" altLang="en-US" sz="1600" b="1" dirty="0" smtClean="0"/>
              <a:t>작업범위를 설정</a:t>
            </a:r>
            <a:r>
              <a:rPr lang="ko-KR" altLang="en-US" sz="1600" dirty="0" smtClean="0"/>
              <a:t>할 수 있는 이미지 인식기술 및 </a:t>
            </a:r>
            <a:r>
              <a:rPr lang="ko-KR" altLang="en-US" sz="1600" b="1" dirty="0" smtClean="0"/>
              <a:t>이미지에서 텍스트를 인식</a:t>
            </a:r>
            <a:r>
              <a:rPr lang="ko-KR" altLang="en-US" sz="1600" dirty="0" smtClean="0"/>
              <a:t>할 수 있는 </a:t>
            </a:r>
            <a:r>
              <a:rPr lang="en-US" altLang="ko-KR" sz="1600" dirty="0" smtClean="0"/>
              <a:t>OCR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광학문자판독</a:t>
            </a:r>
            <a:r>
              <a:rPr lang="en-US" altLang="ko-KR" sz="1400" dirty="0" smtClean="0"/>
              <a:t>)</a:t>
            </a:r>
            <a:r>
              <a:rPr lang="ko-KR" altLang="en-US" sz="1600" dirty="0" smtClean="0"/>
              <a:t>기술을 활용함</a:t>
            </a:r>
            <a:endParaRPr lang="ko-KR" altLang="en-US" sz="1600" dirty="0"/>
          </a:p>
        </p:txBody>
      </p:sp>
      <p:pic>
        <p:nvPicPr>
          <p:cNvPr id="40" name="Picture 1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206950" y="4153686"/>
            <a:ext cx="3896956" cy="204254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41" name="Picture 1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5103906" y="3780066"/>
            <a:ext cx="5772658" cy="2915323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2" name="TextBox 41"/>
          <p:cNvSpPr txBox="1"/>
          <p:nvPr/>
        </p:nvSpPr>
        <p:spPr>
          <a:xfrm>
            <a:off x="9434244" y="5710135"/>
            <a:ext cx="25324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* 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KPMG International(2016), 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</a:t>
            </a:r>
          </a:p>
          <a:p>
            <a:pPr fontAlgn="base" latinLnBrk="0"/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삼정 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KPMG(2017), 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참고 작성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10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3830652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02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_5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en-US" altLang="ko-KR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적용분야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적용분야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279992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2000" dirty="0" smtClean="0"/>
              <a:t>RPA</a:t>
            </a:r>
            <a:r>
              <a:rPr lang="ko-KR" altLang="en-US" sz="2000" dirty="0" smtClean="0"/>
              <a:t>는 정형화된 </a:t>
            </a:r>
            <a:r>
              <a:rPr lang="ko-KR" altLang="en-US" sz="2000" spc="-150" dirty="0" smtClean="0"/>
              <a:t>데이터의 입</a:t>
            </a:r>
            <a:r>
              <a:rPr lang="en-US" altLang="ko-KR" sz="2000" spc="-150" dirty="0" smtClean="0"/>
              <a:t>·</a:t>
            </a:r>
            <a:r>
              <a:rPr lang="ko-KR" altLang="en-US" sz="2000" spc="-150" dirty="0" smtClean="0"/>
              <a:t>출력 업무</a:t>
            </a:r>
            <a:r>
              <a:rPr lang="en-US" altLang="ko-KR" sz="2000" spc="-150" dirty="0" smtClean="0"/>
              <a:t>, </a:t>
            </a:r>
            <a:r>
              <a:rPr lang="ko-KR" altLang="en-US" sz="2000" spc="-150" dirty="0" smtClean="0"/>
              <a:t>데이터 비교 검증 업무 </a:t>
            </a:r>
            <a:r>
              <a:rPr lang="ko-KR" altLang="en-US" sz="2000" dirty="0" smtClean="0"/>
              <a:t>등 규칙 기반의 단순</a:t>
            </a:r>
            <a:r>
              <a:rPr lang="en-US" altLang="ko-KR" sz="2000" dirty="0" smtClean="0"/>
              <a:t>·</a:t>
            </a:r>
            <a:r>
              <a:rPr lang="ko-KR" altLang="en-US" sz="2000" dirty="0" smtClean="0"/>
              <a:t>반복적인 업무에 적용됨</a:t>
            </a:r>
            <a:endParaRPr lang="en-US" altLang="ko-KR" sz="1800" dirty="0" smtClean="0"/>
          </a:p>
          <a:p>
            <a:pPr marL="612000" lvl="2">
              <a:lnSpc>
                <a:spcPts val="20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은행</a:t>
            </a:r>
            <a:r>
              <a:rPr lang="en-US" altLang="ko-KR" sz="1600" b="1" dirty="0" smtClean="0"/>
              <a:t>·</a:t>
            </a:r>
            <a:r>
              <a:rPr lang="ko-KR" altLang="en-US" sz="1600" b="1" dirty="0" smtClean="0"/>
              <a:t>증권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비대면 계좌 개설 승인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신차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新車</a:t>
            </a:r>
            <a:r>
              <a:rPr lang="en-US" altLang="ko-KR" sz="1600" dirty="0" smtClean="0"/>
              <a:t>) </a:t>
            </a:r>
            <a:r>
              <a:rPr lang="ko-KR" altLang="en-US" sz="1600" dirty="0" smtClean="0"/>
              <a:t>비대면 대출 차량 원부 조회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카드 국제 정산 등</a:t>
            </a:r>
            <a:endParaRPr lang="en-US" altLang="ko-KR" sz="1600" dirty="0" smtClean="0"/>
          </a:p>
          <a:p>
            <a:pPr marL="612000" lvl="2">
              <a:lnSpc>
                <a:spcPts val="20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보험</a:t>
            </a:r>
            <a:r>
              <a:rPr lang="en-US" altLang="ko-KR" sz="1600" b="1" dirty="0" smtClean="0"/>
              <a:t>·</a:t>
            </a:r>
            <a:r>
              <a:rPr lang="ko-KR" altLang="en-US" sz="1600" b="1" dirty="0" smtClean="0"/>
              <a:t>제조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실비 보험금 청구서 작성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보험상품 설계 내용 검증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매출 자료 업로드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고객 송장 승인 등</a:t>
            </a:r>
            <a:endParaRPr lang="ko-KR" altLang="en-US" sz="1600" dirty="0"/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11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pic>
        <p:nvPicPr>
          <p:cNvPr id="12" name="Picture 15"/>
          <p:cNvPicPr>
            <a:picLocks noChangeAspect="1"/>
          </p:cNvPicPr>
          <p:nvPr/>
        </p:nvPicPr>
        <p:blipFill>
          <a:blip r:embed="rId7">
            <a:extLst/>
          </a:blip>
          <a:srcRect l="1157" t="5223" r="2008" b="6226"/>
          <a:stretch>
            <a:fillRect/>
          </a:stretch>
        </p:blipFill>
        <p:spPr>
          <a:xfrm>
            <a:off x="805963" y="2602248"/>
            <a:ext cx="5327299" cy="3497070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284299" y="2495774"/>
            <a:ext cx="5439743" cy="3575238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820136" y="3412656"/>
            <a:ext cx="23131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ko-KR" altLang="en-US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* 단위</a:t>
            </a:r>
            <a:r>
              <a:rPr lang="en-US" altLang="ko-KR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: 10</a:t>
            </a:r>
            <a:r>
              <a:rPr lang="ko-KR" altLang="en-US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억</a:t>
            </a:r>
            <a:r>
              <a:rPr lang="en-US" altLang="ko-KR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$(</a:t>
            </a:r>
            <a:r>
              <a:rPr lang="ko-KR" altLang="en-US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한화 약 </a:t>
            </a:r>
            <a:r>
              <a:rPr lang="en-US" altLang="ko-KR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1.18</a:t>
            </a:r>
            <a:r>
              <a:rPr lang="ko-KR" altLang="en-US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조 원</a:t>
            </a:r>
            <a:r>
              <a:rPr lang="en-US" altLang="ko-KR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)</a:t>
            </a:r>
            <a:endParaRPr lang="ko-KR" altLang="en-US" sz="12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0925606" y="2602248"/>
            <a:ext cx="84945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ko-KR" altLang="en-US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* </a:t>
            </a:r>
            <a:r>
              <a:rPr lang="en-US" altLang="ko-KR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15.8</a:t>
            </a:r>
            <a:r>
              <a:rPr lang="ko-KR" altLang="en-US" sz="12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조원</a:t>
            </a:r>
            <a:endParaRPr lang="ko-KR" altLang="en-US" sz="12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1831131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직사각형 3"/>
          <p:cNvSpPr/>
          <p:nvPr/>
        </p:nvSpPr>
        <p:spPr bwMode="auto">
          <a:xfrm>
            <a:off x="2072362" y="1969433"/>
            <a:ext cx="1535617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2400" spc="-92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Contents</a:t>
            </a:r>
            <a:endParaRPr lang="ko-KR" altLang="en-US" sz="2400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5" name="직사각형 4"/>
          <p:cNvSpPr/>
          <p:nvPr/>
        </p:nvSpPr>
        <p:spPr bwMode="auto">
          <a:xfrm>
            <a:off x="3083443" y="3107055"/>
            <a:ext cx="2013106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8123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03</a:t>
            </a:r>
            <a:endParaRPr lang="ko-KR" altLang="en-US" sz="8862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2358C3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 flipV="1">
            <a:off x="3742659" y="4050954"/>
            <a:ext cx="1080000" cy="51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 bwMode="auto">
          <a:xfrm>
            <a:off x="4809072" y="2789033"/>
            <a:ext cx="5738426" cy="14016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ko-KR" altLang="en-US" sz="3692" b="1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</a:t>
            </a:r>
            <a:r>
              <a:rPr lang="ko-KR" altLang="en-US" sz="3692" b="1" spc="-92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3692" b="1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적용방안</a:t>
            </a:r>
            <a:endParaRPr lang="ko-KR" altLang="en-US" sz="2800" b="1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2358C3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12" name="그림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416" y="5024767"/>
            <a:ext cx="1914920" cy="2128508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F48402D9-8DB8-49BB-B175-A1A4F890B60A}"/>
              </a:ext>
            </a:extLst>
          </p:cNvPr>
          <p:cNvSpPr/>
          <p:nvPr/>
        </p:nvSpPr>
        <p:spPr>
          <a:xfrm>
            <a:off x="8742552" y="690467"/>
            <a:ext cx="3449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latinLnBrk="0">
              <a:lnSpc>
                <a:spcPct val="150000"/>
              </a:lnSpc>
            </a:pP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지적재조사의 업무자동화 방안에 관한 연구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dist" latinLnBrk="0">
              <a:lnSpc>
                <a:spcPct val="150000"/>
              </a:lnSpc>
            </a:pP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사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한국지적정보학회 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2021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추계학술대회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54747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_1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en-US" altLang="ko-KR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RPA 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적용업무 선정기준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13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선정기준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366056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altLang="ko-KR" sz="2000" dirty="0" smtClean="0"/>
              <a:t>RPA </a:t>
            </a:r>
            <a:r>
              <a:rPr lang="ko-KR" altLang="en-US" sz="2000" dirty="0" smtClean="0"/>
              <a:t>적용을 위해 대상업무를 선정하고 이에 대한 우선순위를 평가하기 위해서는 업무적합도</a:t>
            </a:r>
            <a:r>
              <a:rPr lang="en-US" altLang="ko-KR" sz="1800" dirty="0" smtClean="0"/>
              <a:t>(suitability)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투입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인원수</a:t>
            </a:r>
            <a:r>
              <a:rPr lang="en-US" altLang="ko-KR" sz="1800" dirty="0" smtClean="0"/>
              <a:t>(head count)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투자자본수익률</a:t>
            </a:r>
            <a:r>
              <a:rPr lang="en-US" altLang="ko-KR" sz="1800" dirty="0" smtClean="0"/>
              <a:t>(ROI)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등의</a:t>
            </a:r>
            <a:r>
              <a:rPr lang="en-US" altLang="ko-KR" sz="2000" dirty="0" smtClean="0"/>
              <a:t> </a:t>
            </a:r>
            <a:r>
              <a:rPr lang="ko-KR" altLang="en-US" sz="2000" dirty="0" smtClean="0"/>
              <a:t>선정기준이 필요함</a:t>
            </a:r>
            <a:endParaRPr lang="en-US" altLang="ko-KR" sz="2000" dirty="0" smtClean="0"/>
          </a:p>
          <a:p>
            <a:pPr lvl="1">
              <a:lnSpc>
                <a:spcPct val="130000"/>
              </a:lnSpc>
            </a:pPr>
            <a:r>
              <a:rPr lang="ko-KR" altLang="en-US" sz="1600" dirty="0" smtClean="0"/>
              <a:t>지적재조사사업에 </a:t>
            </a:r>
            <a:r>
              <a:rPr lang="en-US" altLang="ko-KR" sz="1600" dirty="0" smtClean="0"/>
              <a:t>RPA</a:t>
            </a:r>
            <a:r>
              <a:rPr lang="ko-KR" altLang="en-US" sz="1600" dirty="0" smtClean="0"/>
              <a:t>를 </a:t>
            </a:r>
            <a:r>
              <a:rPr lang="ko-KR" altLang="en-US" sz="1600" spc="-150" dirty="0" smtClean="0"/>
              <a:t>적용하기 위해서 업무의 </a:t>
            </a:r>
            <a:r>
              <a:rPr lang="ko-KR" altLang="en-US" sz="1600" b="1" spc="-150" dirty="0" smtClean="0"/>
              <a:t>반복성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데이터의 </a:t>
            </a:r>
            <a:r>
              <a:rPr lang="ko-KR" altLang="en-US" sz="1600" b="1" dirty="0" smtClean="0"/>
              <a:t>정형성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프로세스의 </a:t>
            </a:r>
            <a:r>
              <a:rPr lang="ko-KR" altLang="en-US" sz="1600" b="1" dirty="0" smtClean="0"/>
              <a:t>표준성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시스템의 </a:t>
            </a:r>
            <a:r>
              <a:rPr lang="ko-KR" altLang="en-US" sz="1600" b="1" dirty="0" smtClean="0"/>
              <a:t>연결성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노동의 </a:t>
            </a:r>
            <a:r>
              <a:rPr lang="ko-KR" altLang="en-US" sz="1600" b="1" dirty="0" smtClean="0"/>
              <a:t>집약성</a:t>
            </a:r>
            <a:r>
              <a:rPr lang="en-US" altLang="ko-KR" sz="1600" dirty="0" smtClean="0"/>
              <a:t>,</a:t>
            </a:r>
            <a:br>
              <a:rPr lang="en-US" altLang="ko-KR" sz="1600" dirty="0" smtClean="0"/>
            </a:br>
            <a:r>
              <a:rPr lang="ko-KR" altLang="en-US" sz="1600" dirty="0" smtClean="0"/>
              <a:t>오류의 </a:t>
            </a:r>
            <a:r>
              <a:rPr lang="ko-KR" altLang="en-US" sz="1600" b="1" dirty="0" smtClean="0"/>
              <a:t>용이성</a:t>
            </a:r>
            <a:r>
              <a:rPr lang="ko-KR" altLang="en-US" sz="1600" dirty="0" smtClean="0"/>
              <a:t> 등의 </a:t>
            </a:r>
            <a:r>
              <a:rPr lang="ko-KR" altLang="en-US" sz="1600" b="1" dirty="0" smtClean="0"/>
              <a:t>기준을 선정</a:t>
            </a:r>
            <a:r>
              <a:rPr lang="ko-KR" altLang="en-US" sz="1600" dirty="0" smtClean="0"/>
              <a:t>함</a:t>
            </a:r>
            <a:endParaRPr lang="en-US" altLang="ko-KR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560667" y="3149987"/>
            <a:ext cx="1040988" cy="612000"/>
          </a:xfrm>
          <a:prstGeom prst="snip2Diag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업무의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반복성</a:t>
            </a:r>
            <a:endParaRPr lang="ko-KR" altLang="en-US" sz="9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51333" y="3149987"/>
            <a:ext cx="5040000" cy="612000"/>
          </a:xfrm>
          <a:prstGeom prst="snip2Diag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규칙 기반의 반복 업무인가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?</a:t>
            </a:r>
            <a:endParaRPr lang="en-US" altLang="ko-KR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0811269" y="3616534"/>
            <a:ext cx="1055216" cy="612000"/>
          </a:xfrm>
          <a:prstGeom prst="snip2Diag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데이터의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정형성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42223" y="4072713"/>
            <a:ext cx="1040988" cy="612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노동의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집약성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637105" y="4066099"/>
            <a:ext cx="5040000" cy="612000"/>
          </a:xfrm>
          <a:prstGeom prst="snip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해당 업무에 많은 인력이 배치되는가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?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651333" y="6119703"/>
            <a:ext cx="1022591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* </a:t>
            </a:r>
            <a:r>
              <a:rPr lang="ko-KR" altLang="en-US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남명기 외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“RPA</a:t>
            </a:r>
            <a:r>
              <a:rPr lang="ko-KR" altLang="en-US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를 활용한 공공기관 디지털 혁신에 관한 연구”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｢Information Systems Review｣, </a:t>
            </a:r>
            <a:r>
              <a:rPr lang="ko-KR" altLang="en-US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제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21</a:t>
            </a:r>
            <a:r>
              <a:rPr lang="ko-KR" altLang="en-US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권 제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4</a:t>
            </a:r>
            <a:r>
              <a:rPr lang="ko-KR" altLang="en-US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호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2019, p.163. </a:t>
            </a:r>
            <a:r>
              <a:rPr lang="ko-KR" altLang="en-US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참고 작성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.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728133" y="3608043"/>
            <a:ext cx="5040000" cy="612000"/>
          </a:xfrm>
          <a:prstGeom prst="snip2Diag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정형 데이터를 다루는 업무인가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?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0794448" y="4517642"/>
            <a:ext cx="1055216" cy="612000"/>
          </a:xfrm>
          <a:prstGeom prst="snip2Diag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600" spc="-15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프로세스의</a:t>
            </a:r>
            <a:endParaRPr lang="en-US" altLang="ko-KR" sz="1600" spc="-15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표준성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63260" y="4993064"/>
            <a:ext cx="1040988" cy="612000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오류의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용이성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653926" y="4993064"/>
            <a:ext cx="5040000" cy="612000"/>
          </a:xfrm>
          <a:prstGeom prst="snip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수기 또는 수작업 오류가 나기 쉬운 분야인가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?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728133" y="4524155"/>
            <a:ext cx="5040000" cy="612000"/>
          </a:xfrm>
          <a:prstGeom prst="snip2Diag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프로세스가 정의되고 표준화된 업무인가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?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10794448" y="5429508"/>
            <a:ext cx="1055216" cy="612000"/>
          </a:xfrm>
          <a:prstGeom prst="snip2Diag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시스템의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pPr algn="ctr"/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연결성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728133" y="5440266"/>
            <a:ext cx="5040000" cy="612000"/>
          </a:xfrm>
          <a:prstGeom prst="snip2Diag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 anchor="ctr" anchorCtr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고정된 시스템이나 웹을 통해 정보가 연결되는 업무인가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?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58323392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_2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 업무 분석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14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재조사 업무 프로세스 분석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279992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ko-KR" altLang="en-US" sz="2000" dirty="0" smtClean="0"/>
              <a:t>지적재조사측량 업무는 수행자 지정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조사와 측량 그리고 성과작성 및 납품 순으로 이루어짐</a:t>
            </a:r>
            <a:endParaRPr lang="en-US" altLang="ko-KR" sz="2000" dirty="0" smtClean="0"/>
          </a:p>
          <a:p>
            <a:pPr marL="468000" lvl="1">
              <a:lnSpc>
                <a:spcPts val="25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수행자 지정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지적재조사측량 수행자로 선정되기 위해서는 </a:t>
            </a:r>
            <a:r>
              <a:rPr lang="en-US" altLang="ko-KR" sz="1800" spc="-150" dirty="0" smtClean="0"/>
              <a:t>‘</a:t>
            </a:r>
            <a:r>
              <a:rPr lang="ko-KR" altLang="en-US" sz="1800" spc="-150" dirty="0" smtClean="0"/>
              <a:t>지적재조사 측량</a:t>
            </a:r>
            <a:r>
              <a:rPr lang="en-US" altLang="ko-KR" sz="1800" spc="-150" dirty="0" smtClean="0"/>
              <a:t>·</a:t>
            </a:r>
            <a:r>
              <a:rPr lang="ko-KR" altLang="en-US" sz="1800" spc="-150" dirty="0" smtClean="0"/>
              <a:t>조사 등의 수행계획서</a:t>
            </a:r>
            <a:r>
              <a:rPr lang="en-US" altLang="ko-KR" sz="1800" spc="-150" dirty="0" smtClean="0"/>
              <a:t>‘ </a:t>
            </a:r>
            <a:r>
              <a:rPr lang="ko-KR" altLang="en-US" sz="1800" dirty="0" smtClean="0"/>
              <a:t>등이 포함된 </a:t>
            </a:r>
            <a:r>
              <a:rPr lang="ko-KR" altLang="en-US" sz="1800" b="1" dirty="0" smtClean="0"/>
              <a:t>수행자평가서를 제출</a:t>
            </a:r>
            <a:r>
              <a:rPr lang="ko-KR" altLang="en-US" sz="1800" dirty="0" smtClean="0"/>
              <a:t>하고 </a:t>
            </a:r>
            <a:r>
              <a:rPr lang="ko-KR" altLang="en-US" sz="1800" b="1" dirty="0" smtClean="0"/>
              <a:t>평가를 통해</a:t>
            </a:r>
            <a:r>
              <a:rPr lang="ko-KR" altLang="en-US" sz="1800" dirty="0" smtClean="0"/>
              <a:t>서 </a:t>
            </a:r>
            <a:r>
              <a:rPr lang="ko-KR" altLang="en-US" sz="1800" b="1" dirty="0" smtClean="0"/>
              <a:t>지정</a:t>
            </a:r>
            <a:r>
              <a:rPr lang="ko-KR" altLang="en-US" sz="1800" dirty="0" smtClean="0"/>
              <a:t>됨</a:t>
            </a:r>
            <a:endParaRPr lang="en-US" altLang="ko-KR" sz="1800" dirty="0" smtClean="0"/>
          </a:p>
          <a:p>
            <a:pPr marL="468000" lvl="1">
              <a:lnSpc>
                <a:spcPts val="25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조사 및 측량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사업지구에 대한 현장조사 후 수행계획서를 제출하고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기초측량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세부측량을 수행하여 성과를 작성함</a:t>
            </a:r>
            <a:endParaRPr lang="en-US" altLang="ko-KR" sz="1800" dirty="0" smtClean="0"/>
          </a:p>
          <a:p>
            <a:pPr marL="648000" lvl="2">
              <a:lnSpc>
                <a:spcPts val="25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기초측량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지적재조사측량 준비 후 필지별 </a:t>
            </a:r>
            <a:r>
              <a:rPr lang="ko-KR" altLang="en-US" sz="1600" b="1" dirty="0" smtClean="0"/>
              <a:t>자료조사</a:t>
            </a:r>
            <a:r>
              <a:rPr lang="ko-KR" altLang="en-US" sz="1600" dirty="0" smtClean="0"/>
              <a:t>와</a:t>
            </a:r>
            <a:r>
              <a:rPr lang="en-US" altLang="ko-KR" sz="1600" dirty="0" smtClean="0"/>
              <a:t/>
            </a:r>
            <a:br>
              <a:rPr lang="en-US" altLang="ko-KR" sz="1600" dirty="0" smtClean="0"/>
            </a:br>
            <a:r>
              <a:rPr lang="ko-KR" altLang="en-US" sz="1600" dirty="0" smtClean="0"/>
              <a:t> </a:t>
            </a:r>
            <a:r>
              <a:rPr lang="ko-KR" altLang="en-US" sz="1600" b="1" dirty="0" smtClean="0"/>
              <a:t>선점</a:t>
            </a:r>
            <a:r>
              <a:rPr lang="en-US" altLang="ko-KR" sz="1600" b="1" dirty="0"/>
              <a:t>·</a:t>
            </a:r>
            <a:r>
              <a:rPr lang="ko-KR" altLang="en-US" sz="1600" b="1" dirty="0" smtClean="0"/>
              <a:t>매설</a:t>
            </a:r>
            <a:r>
              <a:rPr lang="en-US" altLang="ko-KR" sz="1600" b="1" dirty="0" smtClean="0"/>
              <a:t>·</a:t>
            </a:r>
            <a:r>
              <a:rPr lang="ko-KR" altLang="en-US" sz="1600" b="1" dirty="0" smtClean="0"/>
              <a:t>관측</a:t>
            </a:r>
            <a:r>
              <a:rPr lang="en-US" altLang="ko-KR" sz="1600" b="1" dirty="0" smtClean="0"/>
              <a:t>·</a:t>
            </a:r>
            <a:r>
              <a:rPr lang="ko-KR" altLang="en-US" sz="1600" b="1" dirty="0" smtClean="0"/>
              <a:t>계산 </a:t>
            </a:r>
            <a:r>
              <a:rPr lang="ko-KR" altLang="en-US" sz="1600" dirty="0" smtClean="0"/>
              <a:t>등의 업무를 수행함</a:t>
            </a:r>
            <a:endParaRPr lang="en-US" altLang="ko-KR" sz="1600" dirty="0" smtClean="0"/>
          </a:p>
          <a:p>
            <a:pPr marL="648000" lvl="2">
              <a:lnSpc>
                <a:spcPts val="1000"/>
              </a:lnSpc>
            </a:pPr>
            <a:endParaRPr lang="en-US" altLang="ko-KR" sz="1400" dirty="0" smtClean="0"/>
          </a:p>
          <a:p>
            <a:pPr marL="648000" lvl="2">
              <a:lnSpc>
                <a:spcPts val="25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세부측량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</a:t>
            </a:r>
            <a:r>
              <a:rPr lang="ko-KR" altLang="en-US" sz="1600" b="1" dirty="0" smtClean="0"/>
              <a:t>지구 내외 경계측량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일필지측량 및 경계조정과 </a:t>
            </a:r>
            <a:r>
              <a:rPr lang="en-US" altLang="ko-KR" sz="1600" b="1" dirty="0" smtClean="0"/>
              <a:t/>
            </a:r>
            <a:br>
              <a:rPr lang="en-US" altLang="ko-KR" sz="1600" b="1" dirty="0" smtClean="0"/>
            </a:br>
            <a:r>
              <a:rPr lang="ko-KR" altLang="en-US" sz="1600" b="1" spc="-150" dirty="0" smtClean="0"/>
              <a:t>협의</a:t>
            </a:r>
            <a:r>
              <a:rPr lang="en-US" altLang="ko-KR" sz="1600" b="1" spc="-150" dirty="0" smtClean="0"/>
              <a:t>, </a:t>
            </a:r>
            <a:r>
              <a:rPr lang="ko-KR" altLang="en-US" sz="1600" b="1" spc="-150" dirty="0" smtClean="0"/>
              <a:t>면적측정 및 계산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확정예정조서 작성</a:t>
            </a:r>
            <a:r>
              <a:rPr lang="ko-KR" altLang="en-US" sz="1600" dirty="0" smtClean="0"/>
              <a:t> 등의 업무를 수행함</a:t>
            </a:r>
            <a:r>
              <a:rPr lang="en-US" altLang="ko-KR" sz="1600" dirty="0" smtClean="0"/>
              <a:t> </a:t>
            </a:r>
          </a:p>
          <a:p>
            <a:pPr marL="419400" lvl="2" indent="0">
              <a:lnSpc>
                <a:spcPts val="2500"/>
              </a:lnSpc>
              <a:buNone/>
            </a:pPr>
            <a:endParaRPr lang="en-US" altLang="ko-KR" sz="100" dirty="0" smtClean="0"/>
          </a:p>
          <a:p>
            <a:pPr marL="419400" lvl="2" indent="0">
              <a:lnSpc>
                <a:spcPts val="2500"/>
              </a:lnSpc>
              <a:buNone/>
            </a:pPr>
            <a:endParaRPr lang="en-US" altLang="ko-KR" sz="100" b="1" dirty="0" smtClean="0"/>
          </a:p>
          <a:p>
            <a:pPr marL="648000" lvl="2">
              <a:lnSpc>
                <a:spcPts val="1000"/>
              </a:lnSpc>
            </a:pPr>
            <a:endParaRPr lang="en-US" altLang="ko-KR" sz="1600" b="1" dirty="0" smtClean="0"/>
          </a:p>
          <a:p>
            <a:pPr marL="648000" lvl="2">
              <a:lnSpc>
                <a:spcPts val="25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성과작성</a:t>
            </a:r>
            <a:r>
              <a:rPr lang="en-US" altLang="ko-KR" sz="1600" b="1" dirty="0" smtClean="0"/>
              <a:t>) </a:t>
            </a:r>
            <a:r>
              <a:rPr lang="ko-KR" altLang="en-US" sz="1600" b="1" dirty="0" smtClean="0"/>
              <a:t>경계조정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협의된 성과에 따른 경계 재설정</a:t>
            </a:r>
            <a:r>
              <a:rPr lang="en-US" altLang="ko-KR" sz="1600" b="1" dirty="0" smtClean="0"/>
              <a:t>, </a:t>
            </a:r>
            <a:br>
              <a:rPr lang="en-US" altLang="ko-KR" sz="1600" b="1" dirty="0" smtClean="0"/>
            </a:br>
            <a:r>
              <a:rPr lang="ko-KR" altLang="en-US" sz="1600" b="1" dirty="0" smtClean="0"/>
              <a:t>확정예정조서 재작성</a:t>
            </a:r>
            <a:r>
              <a:rPr lang="en-US" altLang="ko-KR" sz="1600" b="1" dirty="0" smtClean="0"/>
              <a:t>, </a:t>
            </a:r>
            <a:r>
              <a:rPr lang="ko-KR" altLang="en-US" sz="1600" b="1" dirty="0" smtClean="0"/>
              <a:t>지상경계점등록부 등을 작성하고 </a:t>
            </a:r>
            <a:r>
              <a:rPr lang="en-US" altLang="ko-KR" sz="1600" b="1" dirty="0" smtClean="0"/>
              <a:t/>
            </a:r>
            <a:br>
              <a:rPr lang="en-US" altLang="ko-KR" sz="1600" b="1" dirty="0" smtClean="0"/>
            </a:br>
            <a:r>
              <a:rPr lang="ko-KR" altLang="en-US" sz="1600" b="1" dirty="0" smtClean="0"/>
              <a:t>바른땅 시스템에 성과 </a:t>
            </a:r>
            <a:r>
              <a:rPr lang="ko-KR" altLang="en-US" sz="1600" dirty="0" smtClean="0"/>
              <a:t>등을</a:t>
            </a:r>
            <a:r>
              <a:rPr lang="ko-KR" altLang="en-US" sz="1600" b="1" dirty="0" smtClean="0"/>
              <a:t> 등록</a:t>
            </a:r>
            <a:r>
              <a:rPr lang="ko-KR" altLang="en-US" sz="1600" dirty="0" smtClean="0"/>
              <a:t>하는 업무를 수행함</a:t>
            </a:r>
            <a:endParaRPr lang="en-US" altLang="ko-KR" sz="1600" dirty="0"/>
          </a:p>
        </p:txBody>
      </p:sp>
      <p:pic>
        <p:nvPicPr>
          <p:cNvPr id="9" name="Picture 17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136234" y="3017901"/>
            <a:ext cx="5760000" cy="1215811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0" name="Picture 19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6136234" y="4162425"/>
            <a:ext cx="5760000" cy="1118054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12" name="Picture 21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6136234" y="5392077"/>
            <a:ext cx="5760000" cy="1118054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3" name="TextBox 12"/>
          <p:cNvSpPr txBox="1"/>
          <p:nvPr/>
        </p:nvSpPr>
        <p:spPr>
          <a:xfrm>
            <a:off x="1030317" y="4616950"/>
            <a:ext cx="4697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* 토지현황조사서</a:t>
            </a:r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(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현지조사서</a:t>
            </a:r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)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는 일필지측량 이전에 작성하도록 </a:t>
            </a:r>
            <a:endParaRPr lang="en-US" altLang="ko-KR" sz="1400" dirty="0" smtClean="0">
              <a:latin typeface="휴먼편지체" panose="02030504000101010101" pitchFamily="18" charset="-127"/>
              <a:ea typeface="휴먼편지체" panose="02030504000101010101" pitchFamily="18" charset="-127"/>
            </a:endParaRPr>
          </a:p>
          <a:p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  되어 있으나</a:t>
            </a:r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, 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재조사측량과 병행하여 조사</a:t>
            </a:r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·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작성할 수 있음</a:t>
            </a:r>
            <a:endParaRPr lang="ko-KR" altLang="en-US" sz="1400" spc="-150" dirty="0">
              <a:latin typeface="휴먼편지체" panose="02030504000101010101" pitchFamily="18" charset="-127"/>
              <a:ea typeface="휴먼편지체" panose="02030504000101010101" pitchFamily="18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7832600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_3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 업무 분석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15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재조사 업무 성과물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279992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ko-KR" altLang="en-US" sz="2000" dirty="0" smtClean="0"/>
              <a:t>지적재조사측량 과정에서 작성해야 하는 성과물</a:t>
            </a:r>
            <a:r>
              <a:rPr lang="en-US" altLang="ko-KR" sz="2000" dirty="0" smtClean="0"/>
              <a:t>(</a:t>
            </a:r>
            <a:r>
              <a:rPr lang="ko-KR" altLang="en-US" sz="2000" dirty="0" smtClean="0"/>
              <a:t>산출물</a:t>
            </a:r>
            <a:r>
              <a:rPr lang="en-US" altLang="ko-KR" sz="2000" dirty="0" smtClean="0"/>
              <a:t>)</a:t>
            </a:r>
            <a:r>
              <a:rPr lang="ko-KR" altLang="en-US" sz="2000" dirty="0" smtClean="0"/>
              <a:t>은 법률의 규정에 따라 총 </a:t>
            </a:r>
            <a:r>
              <a:rPr lang="en-US" altLang="ko-KR" sz="2000" dirty="0" smtClean="0"/>
              <a:t>36</a:t>
            </a:r>
            <a:r>
              <a:rPr lang="ko-KR" altLang="en-US" sz="2000" dirty="0" smtClean="0"/>
              <a:t>개</a:t>
            </a:r>
            <a:r>
              <a:rPr lang="ko-KR" altLang="en-US" sz="2000" baseline="30000" dirty="0" smtClean="0"/>
              <a:t>*</a:t>
            </a:r>
            <a:r>
              <a:rPr lang="ko-KR" altLang="en-US" sz="2000" dirty="0" smtClean="0"/>
              <a:t>로 분석됨</a:t>
            </a:r>
            <a:endParaRPr lang="en-US" altLang="ko-KR" sz="2000" dirty="0" smtClean="0"/>
          </a:p>
          <a:p>
            <a:pPr marL="648000" lvl="2">
              <a:lnSpc>
                <a:spcPts val="2500"/>
              </a:lnSpc>
            </a:pPr>
            <a:endParaRPr lang="en-US" altLang="ko-KR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791884" y="1902948"/>
            <a:ext cx="1063722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* 법률의 규정에 따라 작성되어야 하는 것 뿐만 아니라 </a:t>
            </a:r>
            <a:r>
              <a:rPr lang="en-US" altLang="ko-KR" sz="1400" dirty="0" smtClean="0">
                <a:latin typeface="신명조"/>
                <a:ea typeface="휴먼편지체" panose="02030504000101010101" pitchFamily="18" charset="-127"/>
              </a:rPr>
              <a:t>‘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참고도면</a:t>
            </a:r>
            <a:r>
              <a:rPr lang="en-US" altLang="ko-KR" sz="1400" dirty="0" smtClean="0">
                <a:latin typeface="신명조"/>
                <a:ea typeface="휴먼편지체" panose="02030504000101010101" pitchFamily="18" charset="-127"/>
              </a:rPr>
              <a:t>’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과 같이 </a:t>
            </a:r>
            <a:r>
              <a:rPr lang="ko-KR" altLang="en-US" sz="1400" b="1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업무의 필요에 따라 작성하는 산출물도 포함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함</a:t>
            </a:r>
            <a:endParaRPr lang="ko-KR" altLang="en-US" sz="1400" spc="-150" dirty="0">
              <a:latin typeface="휴먼편지체" panose="02030504000101010101" pitchFamily="18" charset="-127"/>
              <a:ea typeface="휴먼편지체" panose="02030504000101010101" pitchFamily="18" charset="-127"/>
            </a:endParaRPr>
          </a:p>
        </p:txBody>
      </p:sp>
      <p:graphicFrame>
        <p:nvGraphicFramePr>
          <p:cNvPr id="2" name="표 1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477712739"/>
              </p:ext>
            </p:extLst>
          </p:nvPr>
        </p:nvGraphicFramePr>
        <p:xfrm>
          <a:off x="679068" y="2253751"/>
          <a:ext cx="5298593" cy="4251427"/>
        </p:xfrm>
        <a:graphic>
          <a:graphicData uri="http://schemas.openxmlformats.org/drawingml/2006/table">
            <a:tbl>
              <a:tblPr/>
              <a:tblGrid>
                <a:gridCol w="321389">
                  <a:extLst>
                    <a:ext uri="{9D8B030D-6E8A-4147-A177-3AD203B41FA5}">
                      <a16:colId xmlns:a16="http://schemas.microsoft.com/office/drawing/2014/main" val="3449429655"/>
                    </a:ext>
                  </a:extLst>
                </a:gridCol>
                <a:gridCol w="699247">
                  <a:extLst>
                    <a:ext uri="{9D8B030D-6E8A-4147-A177-3AD203B41FA5}">
                      <a16:colId xmlns:a16="http://schemas.microsoft.com/office/drawing/2014/main" val="6598574"/>
                    </a:ext>
                  </a:extLst>
                </a:gridCol>
                <a:gridCol w="1667436">
                  <a:extLst>
                    <a:ext uri="{9D8B030D-6E8A-4147-A177-3AD203B41FA5}">
                      <a16:colId xmlns:a16="http://schemas.microsoft.com/office/drawing/2014/main" val="4252647149"/>
                    </a:ext>
                  </a:extLst>
                </a:gridCol>
                <a:gridCol w="2610521">
                  <a:extLst>
                    <a:ext uri="{9D8B030D-6E8A-4147-A177-3AD203B41FA5}">
                      <a16:colId xmlns:a16="http://schemas.microsoft.com/office/drawing/2014/main" val="1098366106"/>
                    </a:ext>
                  </a:extLst>
                </a:gridCol>
              </a:tblGrid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연번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관련규정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작업내용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서식명칭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7187557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시행규칙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4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토지현황조사서</a:t>
                      </a:r>
                      <a:r>
                        <a:rPr lang="en-US" altLang="ko-KR" sz="1000" kern="0" spc="-9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현지조사서</a:t>
                      </a:r>
                      <a:r>
                        <a:rPr lang="en-US" altLang="ko-KR" sz="1000" kern="0" spc="-9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토지현황조사서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01787549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지적확정예정조서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작성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6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지적확정예정조서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48078814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지상경계점등록부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작성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6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지상경계점등록부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06020586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4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시스템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운영규정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사용자권한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등록</a:t>
                      </a:r>
                      <a:r>
                        <a:rPr lang="en-US" altLang="ko-KR" sz="1000" kern="0" spc="-10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변경</a:t>
                      </a:r>
                      <a:r>
                        <a:rPr lang="en-US" altLang="ko-KR" sz="1000" kern="0" spc="-10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신청서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사용자권한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등록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변경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신청서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6854633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5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대행자권한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등록</a:t>
                      </a:r>
                      <a:r>
                        <a:rPr lang="en-US" altLang="ko-KR" sz="1000" kern="0" spc="-10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변경</a:t>
                      </a:r>
                      <a:r>
                        <a:rPr lang="en-US" altLang="ko-KR" sz="1000" kern="0" spc="-10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r>
                        <a:rPr lang="ko-KR" altLang="en-US" sz="1000" kern="0" spc="-10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신청서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대행자권한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등록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변경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신청서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30432106"/>
                  </a:ext>
                </a:extLst>
              </a:tr>
              <a:tr h="393757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6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재조사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업무규정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경계점등록부 </a:t>
                      </a:r>
                      <a:r>
                        <a:rPr lang="ko-KR" altLang="en-US" sz="1000" kern="0" spc="-8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미작성 </a:t>
                      </a: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조서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경계점등록부 미작성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조서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930228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7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2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재조사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측량규정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5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지적재조사측량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 수행계획서 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작성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지적재조사측량 수행계획서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8668221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8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세부일정표</a:t>
                      </a: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89733941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9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측량계획도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89519191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10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9"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지적위성측량부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지적위성측량부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표지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9291058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11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지적위성측량 관측표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63091986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12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지적위성측량</a:t>
                      </a:r>
                      <a:r>
                        <a:rPr lang="ko-KR" altLang="en-US" sz="1000" kern="0" spc="-2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기록부</a:t>
                      </a:r>
                      <a:r>
                        <a:rPr lang="en-US" altLang="ko-KR" sz="1000" kern="0" spc="-2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2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정지측량</a:t>
                      </a:r>
                      <a:r>
                        <a:rPr lang="en-US" altLang="ko-KR" sz="1000" kern="0" spc="-2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60640109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13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3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지적위성측량 </a:t>
                      </a:r>
                      <a:r>
                        <a:rPr lang="ko-KR" altLang="en-US" sz="1000" kern="0" spc="-13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관측</a:t>
                      </a:r>
                      <a:r>
                        <a:rPr lang="ko-KR" altLang="en-US" sz="1000" kern="0" spc="-2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기록부</a:t>
                      </a:r>
                      <a:r>
                        <a:rPr lang="en-US" altLang="ko-KR" sz="1000" kern="0" spc="-2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2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정지측량</a:t>
                      </a:r>
                      <a:r>
                        <a:rPr lang="en-US" altLang="ko-KR" sz="1000" kern="0" spc="-2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9759337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14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이동측량관측기록부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20033115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15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3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지적위성측량 관측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계획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망도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표지</a:t>
                      </a:r>
                      <a:r>
                        <a:rPr lang="en-US" altLang="ko-KR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840310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16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단일기준국</a:t>
                      </a:r>
                      <a:r>
                        <a:rPr lang="en-US" altLang="ko-KR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·</a:t>
                      </a: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다중기준국 실시간 이동측량 관측기록부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11035936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17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단일기준국</a:t>
                      </a:r>
                      <a:r>
                        <a:rPr lang="en-US" altLang="ko-KR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·</a:t>
                      </a: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다중기준국 실시간 </a:t>
                      </a: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이동측량 결과부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3177007"/>
                  </a:ext>
                </a:extLst>
              </a:tr>
              <a:tr h="214315"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18</a:t>
                      </a:r>
                    </a:p>
                  </a:txBody>
                  <a:tcPr marL="40822" marR="40822" marT="11286" marB="11286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68580" marR="0" indent="-6858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기선해석계산부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0822" marR="40822" marT="11286" marB="11286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78490460"/>
                  </a:ext>
                </a:extLst>
              </a:tr>
            </a:tbl>
          </a:graphicData>
        </a:graphic>
      </p:graphicFrame>
      <p:graphicFrame>
        <p:nvGraphicFramePr>
          <p:cNvPr id="3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5171861"/>
              </p:ext>
            </p:extLst>
          </p:nvPr>
        </p:nvGraphicFramePr>
        <p:xfrm>
          <a:off x="6098567" y="2253758"/>
          <a:ext cx="5643947" cy="4251421"/>
        </p:xfrm>
        <a:graphic>
          <a:graphicData uri="http://schemas.openxmlformats.org/drawingml/2006/table">
            <a:tbl>
              <a:tblPr/>
              <a:tblGrid>
                <a:gridCol w="351185">
                  <a:extLst>
                    <a:ext uri="{9D8B030D-6E8A-4147-A177-3AD203B41FA5}">
                      <a16:colId xmlns:a16="http://schemas.microsoft.com/office/drawing/2014/main" val="570905174"/>
                    </a:ext>
                  </a:extLst>
                </a:gridCol>
                <a:gridCol w="580913">
                  <a:extLst>
                    <a:ext uri="{9D8B030D-6E8A-4147-A177-3AD203B41FA5}">
                      <a16:colId xmlns:a16="http://schemas.microsoft.com/office/drawing/2014/main" val="1528624330"/>
                    </a:ext>
                  </a:extLst>
                </a:gridCol>
                <a:gridCol w="1527586">
                  <a:extLst>
                    <a:ext uri="{9D8B030D-6E8A-4147-A177-3AD203B41FA5}">
                      <a16:colId xmlns:a16="http://schemas.microsoft.com/office/drawing/2014/main" val="3594630771"/>
                    </a:ext>
                  </a:extLst>
                </a:gridCol>
                <a:gridCol w="3184263">
                  <a:extLst>
                    <a:ext uri="{9D8B030D-6E8A-4147-A177-3AD203B41FA5}">
                      <a16:colId xmlns:a16="http://schemas.microsoft.com/office/drawing/2014/main" val="838968431"/>
                    </a:ext>
                  </a:extLst>
                </a:gridCol>
              </a:tblGrid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연번</a:t>
                      </a:r>
                      <a:endParaRPr lang="ko-KR" altLang="en-US" sz="1000" kern="0" spc="-5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관련규정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작업내용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5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서식명칭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05730288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19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15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재조사</a:t>
                      </a:r>
                    </a:p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측량규정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6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지적위성측량부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기선벡터 점검계산부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2320410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20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기선벡터 점검계산망도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9019749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21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7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기선벡터 점검계산</a:t>
                      </a:r>
                      <a:r>
                        <a:rPr lang="ko-KR" altLang="en-US" sz="1000" kern="0" spc="-2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망도</a:t>
                      </a:r>
                      <a:r>
                        <a:rPr lang="en-US" altLang="ko-KR" sz="1000" kern="0" spc="-14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14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정지측량</a:t>
                      </a:r>
                      <a:r>
                        <a:rPr lang="en-US" altLang="ko-KR" sz="1000" kern="0" spc="-14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)(</a:t>
                      </a:r>
                      <a:r>
                        <a:rPr lang="ko-KR" altLang="en-US" sz="1000" kern="0" spc="-14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표지</a:t>
                      </a:r>
                      <a:r>
                        <a:rPr lang="en-US" altLang="ko-KR" sz="1000" kern="0" spc="-14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2118947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22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좌표변환계산부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82326502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23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조정계산부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82243819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24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지적기준점 위성측량 성과표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68560629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25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rowSpan="8"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지적재조사측량부 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지적재조사측량부</a:t>
                      </a:r>
                      <a:r>
                        <a:rPr lang="en-US" altLang="ko-KR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표지</a:t>
                      </a:r>
                      <a:r>
                        <a:rPr lang="en-US" altLang="ko-KR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28644984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26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면적 및 </a:t>
                      </a: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지번 집계표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3775584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27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8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지적확정예정토지 지번별조서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86989120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28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좌표면적 및 경계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점간 거리계산부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4062819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29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경계</a:t>
                      </a:r>
                      <a:r>
                        <a:rPr lang="en-US" altLang="ko-KR" sz="1000" kern="0" spc="-3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보조</a:t>
                      </a:r>
                      <a:r>
                        <a:rPr lang="en-US" altLang="ko-KR" sz="1000" kern="0" spc="-3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r>
                        <a:rPr lang="ko-KR" altLang="en-US" sz="1000" kern="0" spc="-3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점 관측</a:t>
                      </a:r>
                      <a:r>
                        <a:rPr lang="ko-KR" alt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 및 좌표계산부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1932107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30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지적재조사측량 종합도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70282929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31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지적재조사측량 종전도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5957322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32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지적재조사측량 신</a:t>
                      </a:r>
                      <a:r>
                        <a:rPr lang="en-US" altLang="ko-KR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·</a:t>
                      </a: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구 대조도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5840587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33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지적도근점 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성과표 </a:t>
                      </a: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직성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지적도근점 성과표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65348557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34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-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자료조사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일필지 정보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·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과거 측량이력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·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측량결과도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·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민원정보 등 조회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02329179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35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-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참고 도면작성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원면적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, 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측정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(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조정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)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면적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, 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면적차이</a:t>
                      </a:r>
                      <a:r>
                        <a:rPr lang="en-US" altLang="ko-KR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, </a:t>
                      </a:r>
                      <a:r>
                        <a:rPr lang="ko-KR" altLang="en-US" sz="1000" kern="0" spc="-10" dirty="0" smtClean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오차 등 입력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46448465"/>
                  </a:ext>
                </a:extLst>
              </a:tr>
              <a:tr h="223759">
                <a:tc>
                  <a:txBody>
                    <a:bodyPr/>
                    <a:lstStyle/>
                    <a:p>
                      <a:pPr marL="0" marR="0" indent="0" algn="ctr" fontAlgn="base" latinLnBrk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36</a:t>
                      </a:r>
                    </a:p>
                  </a:txBody>
                  <a:tcPr marL="45663" marR="45663" marT="12624" marB="12624" anchor="ctr">
                    <a:lnL>
                      <a:noFill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-</a:t>
                      </a: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ko-KR" altLang="en-US" sz="1000" kern="0" spc="-9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공문 작성 및 발송</a:t>
                      </a:r>
                      <a:endParaRPr lang="ko-KR" alt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fontAlgn="base" latinLnBrk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000" kern="0" spc="-10" dirty="0">
                          <a:solidFill>
                            <a:srgbClr val="000000"/>
                          </a:solidFill>
                          <a:effectLst/>
                          <a:latin typeface="한컴 말랑말랑 Regular" panose="020F0303000000000000" pitchFamily="50" charset="-127"/>
                          <a:ea typeface="한컴 말랑말랑 Regular" panose="020F0303000000000000" pitchFamily="50" charset="-127"/>
                        </a:rPr>
                        <a:t>-</a:t>
                      </a:r>
                      <a:endParaRPr lang="en-US" sz="1000" kern="0" spc="0" dirty="0">
                        <a:solidFill>
                          <a:srgbClr val="000000"/>
                        </a:solidFill>
                        <a:effectLst/>
                        <a:latin typeface="한컴 말랑말랑 Regular" panose="020F0303000000000000" pitchFamily="50" charset="-127"/>
                        <a:ea typeface="한컴 말랑말랑 Regular" panose="020F0303000000000000" pitchFamily="50" charset="-127"/>
                      </a:endParaRPr>
                    </a:p>
                  </a:txBody>
                  <a:tcPr marL="45663" marR="45663" marT="12624" marB="12624" anchor="ctr">
                    <a:lnL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3556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159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781123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352317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_4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16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차 적용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en-US" altLang="ko-KR" sz="20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451313"/>
            <a:ext cx="5628043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 smtClean="0"/>
              <a:t>RPA</a:t>
            </a:r>
            <a:r>
              <a:rPr lang="ko-KR" altLang="en-US" sz="2000" dirty="0" smtClean="0"/>
              <a:t>를 적용하기 위한 선정기준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업무의 반복성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노동의집약성 등</a:t>
            </a:r>
            <a:r>
              <a:rPr lang="en-US" altLang="ko-KR" sz="1800" dirty="0" smtClean="0"/>
              <a:t>)</a:t>
            </a:r>
            <a:r>
              <a:rPr lang="ko-KR" altLang="en-US" sz="2000" dirty="0" smtClean="0"/>
              <a:t>에 따라 우선순위를 정하여 총 </a:t>
            </a:r>
            <a:r>
              <a:rPr lang="en-US" altLang="ko-KR" sz="2000" dirty="0" smtClean="0"/>
              <a:t>5</a:t>
            </a:r>
            <a:r>
              <a:rPr lang="ko-KR" altLang="en-US" sz="2000" dirty="0" smtClean="0"/>
              <a:t>개 업무 도출</a:t>
            </a:r>
            <a:endParaRPr lang="en-US" altLang="ko-KR" sz="2000" dirty="0" smtClean="0"/>
          </a:p>
          <a:p>
            <a:pPr marL="648000" lvl="2">
              <a:lnSpc>
                <a:spcPct val="140000"/>
              </a:lnSpc>
            </a:pPr>
            <a:r>
              <a:rPr lang="ko-KR" altLang="en-US" sz="1600" dirty="0" smtClean="0"/>
              <a:t>선정기준과 측량수행자의 인터뷰 결과에 따른 요구사항을 종합하여 </a:t>
            </a:r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차 적용업무</a:t>
            </a:r>
            <a:r>
              <a:rPr lang="en-US" altLang="ko-KR" sz="1400" b="1" dirty="0" smtClean="0"/>
              <a:t>(3</a:t>
            </a:r>
            <a:r>
              <a:rPr lang="ko-KR" altLang="en-US" sz="1400" b="1" dirty="0" smtClean="0"/>
              <a:t>개</a:t>
            </a:r>
            <a:r>
              <a:rPr lang="en-US" altLang="ko-KR" sz="1400" b="1" dirty="0" smtClean="0"/>
              <a:t>)</a:t>
            </a:r>
            <a:r>
              <a:rPr lang="ko-KR" altLang="en-US" sz="1600" dirty="0" smtClean="0"/>
              <a:t>와 </a:t>
            </a:r>
            <a:r>
              <a:rPr lang="en-US" altLang="ko-KR" sz="1600" b="1" dirty="0" smtClean="0"/>
              <a:t>2</a:t>
            </a:r>
            <a:r>
              <a:rPr lang="ko-KR" altLang="en-US" sz="1600" b="1" dirty="0" smtClean="0"/>
              <a:t>차 적용업무</a:t>
            </a:r>
            <a:r>
              <a:rPr lang="en-US" altLang="ko-KR" sz="1400" b="1" dirty="0" smtClean="0"/>
              <a:t>(2</a:t>
            </a:r>
            <a:r>
              <a:rPr lang="ko-KR" altLang="en-US" sz="1400" b="1" dirty="0" smtClean="0"/>
              <a:t>개</a:t>
            </a:r>
            <a:r>
              <a:rPr lang="en-US" altLang="ko-KR" sz="1400" b="1" dirty="0" smtClean="0"/>
              <a:t>)</a:t>
            </a:r>
            <a:r>
              <a:rPr lang="ko-KR" altLang="en-US" sz="1600" b="1" dirty="0" smtClean="0"/>
              <a:t>로 구분</a:t>
            </a:r>
            <a:endParaRPr lang="en-US" altLang="ko-KR" sz="1600" b="1" dirty="0" smtClean="0"/>
          </a:p>
          <a:p>
            <a:pPr marL="468000" lvl="1">
              <a:lnSpc>
                <a:spcPct val="14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>
                <a:solidFill>
                  <a:srgbClr val="FF0000"/>
                </a:solidFill>
              </a:rPr>
              <a:t>토지현황조사서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LandyGo·</a:t>
            </a:r>
            <a:r>
              <a:rPr lang="ko-KR" altLang="en-US" sz="1800" dirty="0" smtClean="0"/>
              <a:t>바른땅시스템 등을 활용하여 각 필지의 현황사진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정사영상</a:t>
            </a:r>
            <a:r>
              <a:rPr lang="en-US" altLang="ko-KR" sz="1600" dirty="0" smtClean="0"/>
              <a:t>+</a:t>
            </a:r>
            <a:r>
              <a:rPr lang="ko-KR" altLang="en-US" sz="1600" dirty="0" smtClean="0"/>
              <a:t>필지경계선</a:t>
            </a:r>
            <a:r>
              <a:rPr lang="en-US" altLang="ko-KR" sz="1600" dirty="0" smtClean="0"/>
              <a:t>)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토지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건축물 특성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현황경계 등을 조사하는 업무</a:t>
            </a:r>
            <a:endParaRPr lang="en-US" altLang="ko-KR" sz="1800" dirty="0" smtClean="0"/>
          </a:p>
          <a:p>
            <a:pPr marL="648000" lvl="2">
              <a:lnSpc>
                <a:spcPct val="140000"/>
              </a:lnSpc>
            </a:pPr>
            <a:r>
              <a:rPr lang="ko-KR" altLang="en-US" sz="1600" dirty="0" smtClean="0"/>
              <a:t>자료조사와 같이 각 필지별로 조사작성해야 하는 업무로서 노동집약도 및 반복성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빈도</a:t>
            </a:r>
            <a:r>
              <a:rPr lang="en-US" altLang="ko-KR" sz="1400" dirty="0" smtClean="0"/>
              <a:t>)</a:t>
            </a:r>
            <a:r>
              <a:rPr lang="ko-KR" altLang="en-US" sz="1600" dirty="0" smtClean="0"/>
              <a:t>이 매우 높음</a:t>
            </a:r>
            <a:endParaRPr lang="en-US" altLang="ko-KR" sz="1600" dirty="0" smtClean="0"/>
          </a:p>
          <a:p>
            <a:pPr marL="648000" lvl="2">
              <a:lnSpc>
                <a:spcPct val="140000"/>
              </a:lnSpc>
            </a:pPr>
            <a:r>
              <a:rPr lang="ko-KR" altLang="en-US" sz="1600" dirty="0" smtClean="0"/>
              <a:t>각 필지의 정사영상과 필지경계선을 자동으로 중첩</a:t>
            </a:r>
            <a:r>
              <a:rPr lang="en-US" altLang="ko-KR" sz="1400" dirty="0" smtClean="0"/>
              <a:t>(overlay)</a:t>
            </a:r>
            <a:r>
              <a:rPr lang="ko-KR" altLang="en-US" sz="1600" spc="-150" dirty="0" smtClean="0"/>
              <a:t>하고</a:t>
            </a:r>
            <a:r>
              <a:rPr lang="en-US" altLang="ko-KR" sz="1600" spc="-150" dirty="0" smtClean="0"/>
              <a:t>, </a:t>
            </a:r>
            <a:r>
              <a:rPr lang="ko-KR" altLang="en-US" sz="1600" spc="-150" dirty="0" smtClean="0"/>
              <a:t>토지</a:t>
            </a:r>
            <a:r>
              <a:rPr lang="en-US" altLang="ko-KR" sz="1600" spc="-150" dirty="0" smtClean="0"/>
              <a:t>·</a:t>
            </a:r>
            <a:r>
              <a:rPr lang="ko-KR" altLang="en-US" sz="1600" dirty="0" smtClean="0"/>
              <a:t>건축물 특성 </a:t>
            </a:r>
            <a:r>
              <a:rPr lang="ko-KR" altLang="en-US" sz="1600" spc="-150" dirty="0" smtClean="0"/>
              <a:t>등 </a:t>
            </a:r>
            <a:r>
              <a:rPr lang="ko-KR" altLang="en-US" sz="1600" dirty="0" smtClean="0"/>
              <a:t>사전조사서에 입력된 내용이 자동으로 입력될 수 있도록 개발</a:t>
            </a:r>
            <a:endParaRPr lang="en-US" altLang="ko-KR" sz="1600" dirty="0"/>
          </a:p>
        </p:txBody>
      </p:sp>
      <p:pic>
        <p:nvPicPr>
          <p:cNvPr id="2" name="그림 1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278602" y="1471380"/>
            <a:ext cx="5580000" cy="4860000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31048811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_5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17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(1</a:t>
            </a:r>
            <a:r>
              <a:rPr lang="ko-KR" altLang="en-US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차 적용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en-US" altLang="ko-KR" sz="20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451313"/>
            <a:ext cx="5628043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68000" lvl="1">
              <a:lnSpc>
                <a:spcPct val="130000"/>
              </a:lnSpc>
            </a:pPr>
            <a:r>
              <a:rPr lang="en-US" altLang="ko-KR" sz="1800" b="1" dirty="0"/>
              <a:t>(</a:t>
            </a:r>
            <a:r>
              <a:rPr lang="ko-KR" altLang="en-US" sz="1800" b="1" dirty="0">
                <a:solidFill>
                  <a:srgbClr val="FF0000"/>
                </a:solidFill>
              </a:rPr>
              <a:t>자료조사</a:t>
            </a:r>
            <a:r>
              <a:rPr lang="en-US" altLang="ko-KR" sz="1800" b="1" dirty="0"/>
              <a:t>)</a:t>
            </a:r>
            <a:r>
              <a:rPr lang="en-US" altLang="ko-KR" sz="1800" dirty="0"/>
              <a:t> </a:t>
            </a:r>
            <a:r>
              <a:rPr lang="en-US" altLang="ko-KR" sz="1800" spc="-150" dirty="0"/>
              <a:t>COS·MOS·RNS·</a:t>
            </a:r>
            <a:r>
              <a:rPr lang="en-US" altLang="ko-KR" sz="1800" dirty="0"/>
              <a:t>LandyGO </a:t>
            </a:r>
            <a:r>
              <a:rPr lang="ko-KR" altLang="en-US" sz="1800" dirty="0"/>
              <a:t>등을 활용하여 </a:t>
            </a:r>
            <a:r>
              <a:rPr lang="ko-KR" altLang="en-US" sz="1800" spc="-120" dirty="0"/>
              <a:t>일필지 정보</a:t>
            </a:r>
            <a:r>
              <a:rPr lang="en-US" altLang="ko-KR" sz="1800" spc="-120" dirty="0"/>
              <a:t>·</a:t>
            </a:r>
            <a:r>
              <a:rPr lang="ko-KR" altLang="en-US" sz="1800" spc="-120" dirty="0"/>
              <a:t>측량이력</a:t>
            </a:r>
            <a:r>
              <a:rPr lang="en-US" altLang="ko-KR" sz="1800" spc="-120" dirty="0"/>
              <a:t>·</a:t>
            </a:r>
            <a:r>
              <a:rPr lang="ko-KR" altLang="en-US" sz="1800" spc="-120" dirty="0"/>
              <a:t>민원정보 조회 및 기준점 확인 업무</a:t>
            </a:r>
            <a:endParaRPr lang="en-US" altLang="ko-KR" sz="1800" spc="-120" dirty="0"/>
          </a:p>
          <a:p>
            <a:pPr marL="648000" lvl="2">
              <a:lnSpc>
                <a:spcPct val="130000"/>
              </a:lnSpc>
            </a:pPr>
            <a:r>
              <a:rPr lang="ko-KR" altLang="en-US" sz="1600" dirty="0"/>
              <a:t>자료조사는 각 필지 또는 지적기준점 마다 수행하여야 하는 업무로서 노동집약도 및 반복성</a:t>
            </a:r>
            <a:r>
              <a:rPr lang="en-US" altLang="ko-KR" sz="1400" dirty="0"/>
              <a:t>(</a:t>
            </a:r>
            <a:r>
              <a:rPr lang="ko-KR" altLang="en-US" sz="1400" dirty="0"/>
              <a:t>빈도</a:t>
            </a:r>
            <a:r>
              <a:rPr lang="en-US" altLang="ko-KR" sz="1400" dirty="0"/>
              <a:t>)</a:t>
            </a:r>
            <a:r>
              <a:rPr lang="ko-KR" altLang="en-US" sz="1600" dirty="0"/>
              <a:t>이 매우 높음</a:t>
            </a:r>
            <a:endParaRPr lang="en-US" altLang="ko-KR" sz="1600" dirty="0"/>
          </a:p>
          <a:p>
            <a:pPr marL="648000" lvl="2">
              <a:lnSpc>
                <a:spcPct val="130000"/>
              </a:lnSpc>
            </a:pPr>
            <a:r>
              <a:rPr lang="ko-KR" altLang="en-US" sz="1600" dirty="0"/>
              <a:t>각 필지 또는 </a:t>
            </a:r>
            <a:r>
              <a:rPr lang="ko-KR" altLang="en-US" sz="1600" spc="-150" dirty="0"/>
              <a:t>지적기준점의 정보를 자동으로 </a:t>
            </a:r>
            <a:r>
              <a:rPr lang="ko-KR" altLang="en-US" sz="1600" dirty="0"/>
              <a:t>조회하고 필요한 정보를 필지별로 </a:t>
            </a:r>
            <a:r>
              <a:rPr lang="ko-KR" altLang="en-US" sz="1600" dirty="0" smtClean="0"/>
              <a:t>개별 </a:t>
            </a:r>
            <a:r>
              <a:rPr lang="ko-KR" altLang="en-US" sz="1600" dirty="0"/>
              <a:t>파일형태로 저장할 수 있도록 개발 </a:t>
            </a:r>
            <a:endParaRPr lang="en-US" altLang="ko-KR" sz="1600" dirty="0"/>
          </a:p>
          <a:p>
            <a:pPr marL="468000" lvl="1">
              <a:lnSpc>
                <a:spcPct val="13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>
                <a:solidFill>
                  <a:srgbClr val="FF0000"/>
                </a:solidFill>
              </a:rPr>
              <a:t>지상경계점등록부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LandyGo</a:t>
            </a:r>
            <a:r>
              <a:rPr lang="en-US" altLang="ko-KR" sz="1800" dirty="0"/>
              <a:t>·</a:t>
            </a:r>
            <a:r>
              <a:rPr lang="ko-KR" altLang="en-US" sz="1800" spc="-150" dirty="0"/>
              <a:t>바른땅시스템 등을 </a:t>
            </a:r>
            <a:r>
              <a:rPr lang="ko-KR" altLang="en-US" sz="1800" dirty="0"/>
              <a:t>활용하여 각 필지의 </a:t>
            </a:r>
            <a:r>
              <a:rPr lang="ko-KR" altLang="en-US" sz="1800" spc="-150" dirty="0"/>
              <a:t>현황사진</a:t>
            </a:r>
            <a:r>
              <a:rPr lang="en-US" altLang="ko-KR" sz="1600" spc="-150" dirty="0"/>
              <a:t>(</a:t>
            </a:r>
            <a:r>
              <a:rPr lang="ko-KR" altLang="en-US" sz="1600" spc="-150" dirty="0"/>
              <a:t>정사영상</a:t>
            </a:r>
            <a:r>
              <a:rPr lang="en-US" altLang="ko-KR" sz="1600" spc="-150" dirty="0"/>
              <a:t>+</a:t>
            </a:r>
            <a:r>
              <a:rPr lang="ko-KR" altLang="en-US" sz="1600" dirty="0"/>
              <a:t>필지경계선</a:t>
            </a:r>
            <a:r>
              <a:rPr lang="en-US" altLang="ko-KR" sz="1600" dirty="0"/>
              <a:t>)</a:t>
            </a:r>
            <a:r>
              <a:rPr lang="en-US" altLang="ko-KR" sz="1800" dirty="0"/>
              <a:t>, </a:t>
            </a:r>
            <a:r>
              <a:rPr lang="ko-KR" altLang="en-US" sz="1800" dirty="0" smtClean="0"/>
              <a:t>경계점의 표지종류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경계설정기준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경계위치 등을 조사하는 업무</a:t>
            </a:r>
            <a:endParaRPr lang="en-US" altLang="ko-KR" sz="1800" dirty="0" smtClean="0"/>
          </a:p>
          <a:p>
            <a:pPr marL="648000" lvl="2">
              <a:lnSpc>
                <a:spcPct val="130000"/>
              </a:lnSpc>
            </a:pPr>
            <a:r>
              <a:rPr lang="ko-KR" altLang="en-US" sz="1600" dirty="0" smtClean="0"/>
              <a:t>토지현황조사서 작성 업무와 같이 각 필지별로 조사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작성해야 하는 </a:t>
            </a:r>
            <a:r>
              <a:rPr lang="ko-KR" altLang="en-US" sz="1600" spc="-150" dirty="0" smtClean="0"/>
              <a:t>업무로 경계점 정보를 </a:t>
            </a:r>
            <a:r>
              <a:rPr lang="ko-KR" altLang="en-US" sz="1600" dirty="0" smtClean="0"/>
              <a:t>조사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입력하는 것에 차이는 있으나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노동집약도 및 반복성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빈도</a:t>
            </a:r>
            <a:r>
              <a:rPr lang="en-US" altLang="ko-KR" sz="1400" dirty="0" smtClean="0"/>
              <a:t>)</a:t>
            </a:r>
            <a:r>
              <a:rPr lang="ko-KR" altLang="en-US" sz="1600" dirty="0" smtClean="0"/>
              <a:t>이 매우 높음</a:t>
            </a:r>
            <a:endParaRPr lang="en-US" altLang="ko-KR" sz="1600" dirty="0" smtClean="0"/>
          </a:p>
          <a:p>
            <a:pPr marL="648000" lvl="2">
              <a:lnSpc>
                <a:spcPct val="130000"/>
              </a:lnSpc>
            </a:pPr>
            <a:r>
              <a:rPr lang="ko-KR" altLang="en-US" sz="1600" dirty="0" smtClean="0"/>
              <a:t>각 필지의 정사영상과 필지경계선을 자동으로 중첩</a:t>
            </a:r>
            <a:r>
              <a:rPr lang="en-US" altLang="ko-KR" sz="1400" dirty="0" smtClean="0"/>
              <a:t>(overlay)</a:t>
            </a:r>
            <a:r>
              <a:rPr lang="ko-KR" altLang="en-US" sz="1600" dirty="0" smtClean="0"/>
              <a:t>하고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각 경계점의 번호가 자동으로 입력될 수 있도록 개발</a:t>
            </a:r>
            <a:endParaRPr lang="en-US" altLang="ko-KR" sz="1600" dirty="0" smtClean="0"/>
          </a:p>
        </p:txBody>
      </p:sp>
      <p:pic>
        <p:nvPicPr>
          <p:cNvPr id="3" name="그림 2"/>
          <p:cNvPicPr preferRelativeResize="0"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239435" y="1494345"/>
            <a:ext cx="5580000" cy="4860000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1284942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_6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18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차 적용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en-US" altLang="ko-KR" sz="20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451313"/>
            <a:ext cx="5628043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 smtClean="0"/>
              <a:t>RPA </a:t>
            </a:r>
            <a:r>
              <a:rPr lang="ko-KR" altLang="en-US" sz="2000" dirty="0" smtClean="0"/>
              <a:t>적용 성과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효율성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효과성</a:t>
            </a:r>
            <a:r>
              <a:rPr lang="en-US" altLang="ko-KR" sz="1800" dirty="0" smtClean="0"/>
              <a:t>)</a:t>
            </a:r>
            <a:r>
              <a:rPr lang="ko-KR" altLang="en-US" sz="2000" dirty="0" smtClean="0"/>
              <a:t>에 따라 추가 적용</a:t>
            </a:r>
            <a:endParaRPr lang="en-US" altLang="ko-KR" sz="2000" dirty="0" smtClean="0"/>
          </a:p>
          <a:p>
            <a:pPr marL="468000" lvl="1">
              <a:lnSpc>
                <a:spcPct val="15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>
                <a:solidFill>
                  <a:schemeClr val="accent3">
                    <a:lumMod val="75000"/>
                  </a:schemeClr>
                </a:solidFill>
              </a:rPr>
              <a:t>지적도근점 성과표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사업지구 內에 도근점을 신규로 </a:t>
            </a:r>
            <a:r>
              <a:rPr lang="ko-KR" altLang="en-US" sz="1800" spc="-150" dirty="0" smtClean="0"/>
              <a:t>매설할 경우 모바일 </a:t>
            </a:r>
            <a:r>
              <a:rPr lang="ko-KR" altLang="en-US" sz="1800" dirty="0" smtClean="0"/>
              <a:t>측량시스템 등을 활용하여 기준점의 좌표 및 원경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근경사진을 입력하는 업무</a:t>
            </a:r>
            <a:endParaRPr lang="en-US" altLang="ko-KR" sz="1800" dirty="0" smtClean="0"/>
          </a:p>
          <a:p>
            <a:pPr marL="648000" lvl="2">
              <a:lnSpc>
                <a:spcPct val="150000"/>
              </a:lnSpc>
            </a:pPr>
            <a:r>
              <a:rPr lang="ko-KR" altLang="en-US" sz="1600" spc="-150" dirty="0" smtClean="0"/>
              <a:t>신규매설하게</a:t>
            </a:r>
            <a:r>
              <a:rPr lang="ko-KR" altLang="en-US" sz="1600" dirty="0" smtClean="0"/>
              <a:t> </a:t>
            </a:r>
            <a:r>
              <a:rPr lang="ko-KR" altLang="en-US" sz="1600" spc="-150" dirty="0" smtClean="0"/>
              <a:t>되는 도근점의 </a:t>
            </a:r>
            <a:r>
              <a:rPr lang="ko-KR" altLang="en-US" sz="1600" dirty="0" smtClean="0"/>
              <a:t>수량은 지구의 규모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필지수 등</a:t>
            </a:r>
            <a:r>
              <a:rPr lang="en-US" altLang="ko-KR" sz="1400" dirty="0" smtClean="0"/>
              <a:t>)</a:t>
            </a:r>
            <a:r>
              <a:rPr lang="ko-KR" altLang="en-US" sz="1600" dirty="0" smtClean="0"/>
              <a:t>와 </a:t>
            </a:r>
            <a:r>
              <a:rPr lang="ko-KR" altLang="en-US" sz="1600" spc="-150" dirty="0" smtClean="0"/>
              <a:t>특성에 따라 </a:t>
            </a:r>
            <a:r>
              <a:rPr lang="ko-KR" altLang="en-US" sz="1600" dirty="0" smtClean="0"/>
              <a:t>상이하나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위치약도에 포함되어야 할 원경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근경사진을 </a:t>
            </a:r>
            <a:r>
              <a:rPr lang="ko-KR" altLang="en-US" sz="1600" spc="-150" dirty="0" smtClean="0"/>
              <a:t>규정된 서식에 입력하는데 노동집약도 및 반복성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빈도</a:t>
            </a:r>
            <a:r>
              <a:rPr lang="en-US" altLang="ko-KR" sz="1400" dirty="0" smtClean="0"/>
              <a:t>)</a:t>
            </a:r>
            <a:r>
              <a:rPr lang="ko-KR" altLang="en-US" sz="1600" dirty="0" smtClean="0"/>
              <a:t>이 높음</a:t>
            </a:r>
            <a:endParaRPr lang="en-US" altLang="ko-KR" sz="1600" dirty="0" smtClean="0"/>
          </a:p>
          <a:p>
            <a:pPr marL="648000" lvl="2">
              <a:lnSpc>
                <a:spcPct val="150000"/>
              </a:lnSpc>
            </a:pPr>
            <a:r>
              <a:rPr lang="ko-KR" altLang="en-US" sz="1600" dirty="0" smtClean="0"/>
              <a:t>모바일 </a:t>
            </a:r>
            <a:r>
              <a:rPr lang="ko-KR" altLang="en-US" sz="1600" spc="-150" dirty="0" smtClean="0"/>
              <a:t>측량시스템에 입력된 </a:t>
            </a:r>
            <a:r>
              <a:rPr lang="ko-KR" altLang="en-US" sz="1600" dirty="0" smtClean="0"/>
              <a:t>기준점의 좌표 등 필요한 정보를 자동으로 </a:t>
            </a:r>
            <a:r>
              <a:rPr lang="ko-KR" altLang="en-US" sz="1600" spc="-150" dirty="0" smtClean="0"/>
              <a:t>입력할 수 있게 하고</a:t>
            </a:r>
            <a:r>
              <a:rPr lang="en-US" altLang="ko-KR" sz="1600" spc="-150" dirty="0" smtClean="0"/>
              <a:t>, </a:t>
            </a:r>
            <a:r>
              <a:rPr lang="ko-KR" altLang="en-US" sz="1600" dirty="0" smtClean="0"/>
              <a:t>해당 기준점의 원경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근경사진 역시 자동으로 입력될 수 있도록 개발</a:t>
            </a:r>
            <a:endParaRPr lang="en-US" altLang="ko-KR" sz="1600" dirty="0"/>
          </a:p>
        </p:txBody>
      </p:sp>
      <p:pic>
        <p:nvPicPr>
          <p:cNvPr id="10" name="Picture 3"/>
          <p:cNvPicPr preferRelativeResize="0">
            <a:picLocks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6278602" y="1507470"/>
            <a:ext cx="5580000" cy="4860000"/>
          </a:xfrm>
          <a:prstGeom prst="rect">
            <a:avLst/>
          </a:prstGeom>
          <a:solidFill>
            <a:srgbClr val="FFFFFF"/>
          </a:solidFill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6245823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_7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19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적용업무의 선정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(2</a:t>
            </a:r>
            <a:r>
              <a:rPr lang="ko-KR" altLang="en-US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차 적용</a:t>
            </a:r>
            <a:r>
              <a:rPr lang="en-US" altLang="ko-KR" sz="2000" b="1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endParaRPr lang="en-US" altLang="ko-KR" sz="2000" b="1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644975"/>
            <a:ext cx="5628043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</a:pPr>
            <a:r>
              <a:rPr lang="en-US" altLang="ko-KR" sz="2000" dirty="0" smtClean="0"/>
              <a:t>RPA </a:t>
            </a:r>
            <a:r>
              <a:rPr lang="ko-KR" altLang="en-US" sz="2000" dirty="0" smtClean="0"/>
              <a:t>적용 성과</a:t>
            </a:r>
            <a:r>
              <a:rPr lang="en-US" altLang="ko-KR" sz="1800" dirty="0" smtClean="0"/>
              <a:t>(</a:t>
            </a:r>
            <a:r>
              <a:rPr lang="ko-KR" altLang="en-US" sz="1800" dirty="0" smtClean="0"/>
              <a:t>효율성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효과성</a:t>
            </a:r>
            <a:r>
              <a:rPr lang="en-US" altLang="ko-KR" sz="1800" dirty="0" smtClean="0"/>
              <a:t>)</a:t>
            </a:r>
            <a:r>
              <a:rPr lang="ko-KR" altLang="en-US" sz="2000" dirty="0" smtClean="0"/>
              <a:t>에 따라 추가 적용</a:t>
            </a:r>
            <a:endParaRPr lang="en-US" altLang="ko-KR" sz="2000" dirty="0" smtClean="0"/>
          </a:p>
          <a:p>
            <a:pPr marL="468000" lvl="1">
              <a:lnSpc>
                <a:spcPct val="15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>
                <a:solidFill>
                  <a:schemeClr val="accent3">
                    <a:lumMod val="75000"/>
                  </a:schemeClr>
                </a:solidFill>
              </a:rPr>
              <a:t>참고도면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법률의 </a:t>
            </a:r>
            <a:r>
              <a:rPr lang="ko-KR" altLang="en-US" sz="1800" spc="-150" dirty="0" smtClean="0"/>
              <a:t>규정에 의</a:t>
            </a:r>
            <a:r>
              <a:rPr lang="ko-KR" altLang="en-US" sz="1800" dirty="0" smtClean="0"/>
              <a:t>해 작성해야 하는 산출물은 아니지만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경계조정 또는 협의 시 토지소유자 등에게 시각적으로 이해력을 높이기 위해 원면적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측정면적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면적차이 등을 필지별로 표시해서 작성하는 업무</a:t>
            </a:r>
            <a:endParaRPr lang="en-US" altLang="ko-KR" sz="1800" dirty="0" smtClean="0"/>
          </a:p>
          <a:p>
            <a:pPr marL="648000" lvl="2">
              <a:lnSpc>
                <a:spcPct val="150000"/>
              </a:lnSpc>
            </a:pPr>
            <a:r>
              <a:rPr lang="ko-KR" altLang="en-US" sz="1600" dirty="0" smtClean="0"/>
              <a:t>사업지구의 </a:t>
            </a:r>
            <a:r>
              <a:rPr lang="ko-KR" altLang="en-US" sz="1600" spc="-150" dirty="0" smtClean="0"/>
              <a:t>규모와 관계없이 </a:t>
            </a:r>
            <a:r>
              <a:rPr lang="ko-KR" altLang="en-US" sz="1600" dirty="0" smtClean="0"/>
              <a:t>작성하며</a:t>
            </a:r>
            <a:r>
              <a:rPr lang="en-US" altLang="ko-KR" sz="1600" dirty="0" smtClean="0"/>
              <a:t>, </a:t>
            </a:r>
            <a:r>
              <a:rPr lang="ko-KR" altLang="en-US" sz="1600" dirty="0" smtClean="0"/>
              <a:t>실제 현업에서 상당히 유용하게 </a:t>
            </a:r>
            <a:r>
              <a:rPr lang="ko-KR" altLang="en-US" sz="1600" spc="-150" dirty="0" smtClean="0"/>
              <a:t>활용되고 있으나</a:t>
            </a:r>
            <a:r>
              <a:rPr lang="en-US" altLang="ko-KR" sz="1600" spc="-150" dirty="0"/>
              <a:t> </a:t>
            </a:r>
            <a:r>
              <a:rPr lang="ko-KR" altLang="en-US" sz="1600" dirty="0" smtClean="0"/>
              <a:t>각 필지별로 면적 정보를 표시하기 위하여 </a:t>
            </a:r>
            <a:r>
              <a:rPr lang="ko-KR" altLang="en-US" sz="1600" spc="-150" dirty="0" smtClean="0"/>
              <a:t>수작업으로 작성하기 </a:t>
            </a:r>
            <a:r>
              <a:rPr lang="ko-KR" altLang="en-US" sz="1600" dirty="0" smtClean="0"/>
              <a:t>때문에 노동집약도가 매우 높음</a:t>
            </a:r>
            <a:endParaRPr lang="en-US" altLang="ko-KR" sz="1600" dirty="0" smtClean="0"/>
          </a:p>
          <a:p>
            <a:pPr marL="648000" lvl="2">
              <a:lnSpc>
                <a:spcPct val="150000"/>
              </a:lnSpc>
            </a:pPr>
            <a:r>
              <a:rPr lang="en-US" altLang="ko-KR" sz="1600" dirty="0" smtClean="0"/>
              <a:t>LandyGo</a:t>
            </a:r>
            <a:r>
              <a:rPr lang="ko-KR" altLang="en-US" sz="1600" dirty="0" smtClean="0"/>
              <a:t>에 입력된 </a:t>
            </a:r>
            <a:r>
              <a:rPr lang="ko-KR" altLang="en-US" sz="1600" spc="-150" dirty="0" smtClean="0"/>
              <a:t>면적정보와 그 차이를 </a:t>
            </a:r>
            <a:r>
              <a:rPr lang="ko-KR" altLang="en-US" sz="1600" dirty="0" smtClean="0"/>
              <a:t>자동으로 도면에 표시할 수 있도록 개발</a:t>
            </a:r>
            <a:endParaRPr lang="en-US" altLang="ko-KR" sz="1600" dirty="0" smtClean="0"/>
          </a:p>
        </p:txBody>
      </p:sp>
      <p:pic>
        <p:nvPicPr>
          <p:cNvPr id="2" name="그림 1"/>
          <p:cNvPicPr preferRelativeResize="0"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8602" y="1471380"/>
            <a:ext cx="5580000" cy="4860000"/>
          </a:xfrm>
          <a:prstGeom prst="rect">
            <a:avLst/>
          </a:prstGeom>
          <a:ln w="19050">
            <a:solidFill>
              <a:schemeClr val="tx2">
                <a:lumMod val="60000"/>
                <a:lumOff val="40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2072862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그림 7">
            <a:extLst>
              <a:ext uri="{FF2B5EF4-FFF2-40B4-BE49-F238E27FC236}">
                <a16:creationId xmlns:a16="http://schemas.microsoft.com/office/drawing/2014/main" id="{EA3C2231-EB33-424B-895A-F12F8DA741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79" y="1"/>
            <a:ext cx="12178021" cy="6858000"/>
          </a:xfrm>
          <a:prstGeom prst="rect">
            <a:avLst/>
          </a:prstGeom>
        </p:spPr>
      </p:pic>
      <p:sp>
        <p:nvSpPr>
          <p:cNvPr id="25" name="직사각형 24">
            <a:extLst>
              <a:ext uri="{FF2B5EF4-FFF2-40B4-BE49-F238E27FC236}">
                <a16:creationId xmlns:a16="http://schemas.microsoft.com/office/drawing/2014/main" id="{F48402D9-8DB8-49BB-B175-A1A4F890B60A}"/>
              </a:ext>
            </a:extLst>
          </p:cNvPr>
          <p:cNvSpPr/>
          <p:nvPr/>
        </p:nvSpPr>
        <p:spPr>
          <a:xfrm>
            <a:off x="233552" y="3380610"/>
            <a:ext cx="3449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latinLnBrk="0">
              <a:lnSpc>
                <a:spcPct val="150000"/>
              </a:lnSpc>
            </a:pP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지적재조사의 업무자동화 방안에 관한 연구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dist" latinLnBrk="0">
              <a:lnSpc>
                <a:spcPct val="150000"/>
              </a:lnSpc>
            </a:pP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사</a:t>
            </a: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한국지적정보학회 </a:t>
            </a:r>
            <a:r>
              <a:rPr lang="en-US" altLang="ko-KR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2021</a:t>
            </a: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추계학술대회</a:t>
            </a:r>
            <a:endParaRPr lang="ko-KR" altLang="en-US" sz="1400" b="1" dirty="0">
              <a:ln>
                <a:solidFill>
                  <a:schemeClr val="accent1">
                    <a:alpha val="0"/>
                  </a:schemeClr>
                </a:solidFill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pSp>
        <p:nvGrpSpPr>
          <p:cNvPr id="30" name="그룹 29">
            <a:extLst>
              <a:ext uri="{FF2B5EF4-FFF2-40B4-BE49-F238E27FC236}">
                <a16:creationId xmlns:a16="http://schemas.microsoft.com/office/drawing/2014/main" id="{65DE5FAB-0C8F-4E14-AB53-22FA23BBB0E9}"/>
              </a:ext>
            </a:extLst>
          </p:cNvPr>
          <p:cNvGrpSpPr/>
          <p:nvPr/>
        </p:nvGrpSpPr>
        <p:grpSpPr>
          <a:xfrm>
            <a:off x="5555184" y="2938982"/>
            <a:ext cx="3438209" cy="538906"/>
            <a:chOff x="5089157" y="3714920"/>
            <a:chExt cx="4403458" cy="538906"/>
          </a:xfrm>
        </p:grpSpPr>
        <p:sp>
          <p:nvSpPr>
            <p:cNvPr id="31" name="직사각형 30">
              <a:extLst>
                <a:ext uri="{FF2B5EF4-FFF2-40B4-BE49-F238E27FC236}">
                  <a16:creationId xmlns:a16="http://schemas.microsoft.com/office/drawing/2014/main" id="{3B5937A4-227E-40B7-9053-2A2BD8261EB4}"/>
                </a:ext>
              </a:extLst>
            </p:cNvPr>
            <p:cNvSpPr/>
            <p:nvPr/>
          </p:nvSpPr>
          <p:spPr bwMode="auto">
            <a:xfrm>
              <a:off x="5995227" y="3777898"/>
              <a:ext cx="3497388" cy="38472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lvl="0">
                <a:defRPr/>
              </a:pPr>
              <a:r>
                <a:rPr lang="en-US" altLang="ko-KR" sz="2500" b="1" spc="300" dirty="0" smtClean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srgbClr val="0070C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RPA</a:t>
              </a:r>
              <a:r>
                <a:rPr lang="ko-KR" altLang="en-US" sz="2500" b="1" spc="300" dirty="0" smtClean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srgbClr val="0070C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의 개요</a:t>
              </a:r>
              <a:endParaRPr kumimoji="0" lang="ko-KR" altLang="en-US" sz="2500" b="1" i="0" u="none" strike="noStrike" kern="1200" cap="none" spc="300" normalizeH="0" baseline="0" noProof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070C0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32" name="직사각형 31">
              <a:extLst>
                <a:ext uri="{FF2B5EF4-FFF2-40B4-BE49-F238E27FC236}">
                  <a16:creationId xmlns:a16="http://schemas.microsoft.com/office/drawing/2014/main" id="{83A8C8E5-B628-4584-8DA1-B6BED90C2A85}"/>
                </a:ext>
              </a:extLst>
            </p:cNvPr>
            <p:cNvSpPr/>
            <p:nvPr/>
          </p:nvSpPr>
          <p:spPr>
            <a:xfrm>
              <a:off x="5089157" y="3714920"/>
              <a:ext cx="69762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8690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800" b="1" i="0" u="none" strike="noStrike" kern="0" cap="none" spc="30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나눔고딕" panose="020D0604000000000000" pitchFamily="50" charset="-127"/>
                  <a:ea typeface="나눔고딕" panose="020D0604000000000000" pitchFamily="50" charset="-127"/>
                </a:rPr>
                <a:t>02</a:t>
              </a:r>
              <a:endParaRPr kumimoji="0" lang="ko-KR" altLang="en-US" sz="2800" b="1" i="0" u="none" strike="noStrike" kern="0" cap="none" spc="30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D1920BCB-2620-4C6F-8E10-D5DF1C33C74C}"/>
                </a:ext>
              </a:extLst>
            </p:cNvPr>
            <p:cNvCxnSpPr/>
            <p:nvPr/>
          </p:nvCxnSpPr>
          <p:spPr>
            <a:xfrm flipH="1">
              <a:off x="5183800" y="4253826"/>
              <a:ext cx="50834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4" name="그룹 33">
            <a:extLst>
              <a:ext uri="{FF2B5EF4-FFF2-40B4-BE49-F238E27FC236}">
                <a16:creationId xmlns:a16="http://schemas.microsoft.com/office/drawing/2014/main" id="{147046C5-33D8-4A1F-AABA-6DFD1BEF7AD0}"/>
              </a:ext>
            </a:extLst>
          </p:cNvPr>
          <p:cNvGrpSpPr/>
          <p:nvPr/>
        </p:nvGrpSpPr>
        <p:grpSpPr>
          <a:xfrm>
            <a:off x="5555185" y="1962902"/>
            <a:ext cx="3438208" cy="540064"/>
            <a:chOff x="5089158" y="2837636"/>
            <a:chExt cx="4403457" cy="540064"/>
          </a:xfrm>
        </p:grpSpPr>
        <p:sp>
          <p:nvSpPr>
            <p:cNvPr id="35" name="직사각형 34">
              <a:extLst>
                <a:ext uri="{FF2B5EF4-FFF2-40B4-BE49-F238E27FC236}">
                  <a16:creationId xmlns:a16="http://schemas.microsoft.com/office/drawing/2014/main" id="{78D3AB1D-EA83-41E4-9501-4C089A976545}"/>
                </a:ext>
              </a:extLst>
            </p:cNvPr>
            <p:cNvSpPr/>
            <p:nvPr/>
          </p:nvSpPr>
          <p:spPr bwMode="auto">
            <a:xfrm>
              <a:off x="5995226" y="2915740"/>
              <a:ext cx="3497389" cy="38472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auto" latinLnBrk="1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ko-KR" altLang="en-US" sz="2500" b="1" spc="300" dirty="0" smtClean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srgbClr val="0070C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연구의 개관</a:t>
              </a:r>
              <a:endParaRPr kumimoji="0" lang="ko-KR" altLang="en-US" sz="2500" b="1" i="0" u="none" strike="noStrike" kern="1200" cap="none" spc="300" normalizeH="0" baseline="0" noProof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070C0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36" name="직사각형 35">
              <a:extLst>
                <a:ext uri="{FF2B5EF4-FFF2-40B4-BE49-F238E27FC236}">
                  <a16:creationId xmlns:a16="http://schemas.microsoft.com/office/drawing/2014/main" id="{445A38B6-A098-4627-9109-EA266D902EAC}"/>
                </a:ext>
              </a:extLst>
            </p:cNvPr>
            <p:cNvSpPr/>
            <p:nvPr/>
          </p:nvSpPr>
          <p:spPr>
            <a:xfrm>
              <a:off x="5089158" y="2837636"/>
              <a:ext cx="69762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8690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en-US" altLang="ko-KR" sz="2800" b="1" kern="0" spc="30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>
                      <a:lumMod val="65000"/>
                    </a:prst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01</a:t>
              </a:r>
              <a:endParaRPr kumimoji="0" lang="ko-KR" altLang="en-US" sz="2800" b="1" i="0" u="none" strike="noStrike" kern="0" cap="none" spc="30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cxnSp>
          <p:nvCxnSpPr>
            <p:cNvPr id="37" name="직선 연결선 36">
              <a:extLst>
                <a:ext uri="{FF2B5EF4-FFF2-40B4-BE49-F238E27FC236}">
                  <a16:creationId xmlns:a16="http://schemas.microsoft.com/office/drawing/2014/main" id="{B60FDF6E-09A6-47D9-B3AA-B571C0D36B44}"/>
                </a:ext>
              </a:extLst>
            </p:cNvPr>
            <p:cNvCxnSpPr/>
            <p:nvPr/>
          </p:nvCxnSpPr>
          <p:spPr>
            <a:xfrm flipH="1">
              <a:off x="5183800" y="3377700"/>
              <a:ext cx="50834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그룹 37">
            <a:extLst>
              <a:ext uri="{FF2B5EF4-FFF2-40B4-BE49-F238E27FC236}">
                <a16:creationId xmlns:a16="http://schemas.microsoft.com/office/drawing/2014/main" id="{817B723B-C071-4C66-B1F8-49EF2FE5CB68}"/>
              </a:ext>
            </a:extLst>
          </p:cNvPr>
          <p:cNvGrpSpPr/>
          <p:nvPr/>
        </p:nvGrpSpPr>
        <p:grpSpPr>
          <a:xfrm>
            <a:off x="5555184" y="3913904"/>
            <a:ext cx="4105183" cy="535788"/>
            <a:chOff x="5089158" y="4592204"/>
            <a:chExt cx="5257680" cy="535788"/>
          </a:xfrm>
        </p:grpSpPr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D7013E32-9186-48CF-A57E-8212950BC942}"/>
                </a:ext>
              </a:extLst>
            </p:cNvPr>
            <p:cNvSpPr/>
            <p:nvPr/>
          </p:nvSpPr>
          <p:spPr bwMode="auto">
            <a:xfrm>
              <a:off x="5995227" y="4640056"/>
              <a:ext cx="4351611" cy="38472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ko-KR" altLang="en-US" sz="2500" b="1" spc="300" dirty="0" smtClean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srgbClr val="0070C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지적재조사 적용방안</a:t>
              </a:r>
              <a:endParaRPr kumimoji="0" lang="ko-KR" altLang="en-US" sz="2500" b="1" i="0" u="none" strike="noStrike" kern="1200" cap="none" spc="300" normalizeH="0" baseline="0" noProof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070C0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40" name="직사각형 39">
              <a:extLst>
                <a:ext uri="{FF2B5EF4-FFF2-40B4-BE49-F238E27FC236}">
                  <a16:creationId xmlns:a16="http://schemas.microsoft.com/office/drawing/2014/main" id="{24ED9804-05BD-40F2-9A9D-A32BCDFAD30F}"/>
                </a:ext>
              </a:extLst>
            </p:cNvPr>
            <p:cNvSpPr/>
            <p:nvPr/>
          </p:nvSpPr>
          <p:spPr>
            <a:xfrm>
              <a:off x="5089158" y="4592204"/>
              <a:ext cx="69762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8690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800" b="1" i="0" u="none" strike="noStrike" kern="0" cap="none" spc="30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나눔고딕" panose="020D0604000000000000" pitchFamily="50" charset="-127"/>
                  <a:ea typeface="나눔고딕" panose="020D0604000000000000" pitchFamily="50" charset="-127"/>
                </a:rPr>
                <a:t>03</a:t>
              </a:r>
              <a:endParaRPr kumimoji="0" lang="ko-KR" altLang="en-US" sz="2800" b="1" i="0" u="none" strike="noStrike" kern="0" cap="none" spc="30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cxnSp>
          <p:nvCxnSpPr>
            <p:cNvPr id="41" name="직선 연결선 40">
              <a:extLst>
                <a:ext uri="{FF2B5EF4-FFF2-40B4-BE49-F238E27FC236}">
                  <a16:creationId xmlns:a16="http://schemas.microsoft.com/office/drawing/2014/main" id="{F8C62652-14BC-4ADD-87E9-AAECAD5F192A}"/>
                </a:ext>
              </a:extLst>
            </p:cNvPr>
            <p:cNvCxnSpPr/>
            <p:nvPr/>
          </p:nvCxnSpPr>
          <p:spPr>
            <a:xfrm flipH="1">
              <a:off x="5183800" y="5127992"/>
              <a:ext cx="50834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2" name="그룹 41">
            <a:extLst>
              <a:ext uri="{FF2B5EF4-FFF2-40B4-BE49-F238E27FC236}">
                <a16:creationId xmlns:a16="http://schemas.microsoft.com/office/drawing/2014/main" id="{132E6D47-754A-4A0A-A5FD-4F093F604500}"/>
              </a:ext>
            </a:extLst>
          </p:cNvPr>
          <p:cNvGrpSpPr/>
          <p:nvPr/>
        </p:nvGrpSpPr>
        <p:grpSpPr>
          <a:xfrm>
            <a:off x="5555184" y="4885709"/>
            <a:ext cx="4105183" cy="535788"/>
            <a:chOff x="5089157" y="5476124"/>
            <a:chExt cx="5257679" cy="535788"/>
          </a:xfrm>
        </p:grpSpPr>
        <p:sp>
          <p:nvSpPr>
            <p:cNvPr id="43" name="직사각형 42">
              <a:extLst>
                <a:ext uri="{FF2B5EF4-FFF2-40B4-BE49-F238E27FC236}">
                  <a16:creationId xmlns:a16="http://schemas.microsoft.com/office/drawing/2014/main" id="{87990E91-B5CA-495E-B5CE-027ED8263D4C}"/>
                </a:ext>
              </a:extLst>
            </p:cNvPr>
            <p:cNvSpPr/>
            <p:nvPr/>
          </p:nvSpPr>
          <p:spPr bwMode="auto">
            <a:xfrm>
              <a:off x="5995227" y="5523976"/>
              <a:ext cx="4351609" cy="384721"/>
            </a:xfrm>
            <a:prstGeom prst="rect">
              <a:avLst/>
            </a:prstGeom>
            <a:noFill/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0" tIns="0" rIns="0" bIns="0" numCol="1" rtlCol="0" anchor="ctr" anchorCtr="0" compatLnSpc="1">
              <a:prstTxWarp prst="textNoShape">
                <a:avLst/>
              </a:prstTxWarp>
              <a:spAutoFit/>
            </a:bodyPr>
            <a:lstStyle/>
            <a:p>
              <a:pPr>
                <a:defRPr/>
              </a:pPr>
              <a:r>
                <a:rPr lang="ko-KR" altLang="en-US" sz="2500" b="1" spc="300" dirty="0" smtClean="0">
                  <a:ln>
                    <a:solidFill>
                      <a:srgbClr val="5B9BD5">
                        <a:alpha val="0"/>
                      </a:srgbClr>
                    </a:solidFill>
                  </a:ln>
                  <a:solidFill>
                    <a:srgbClr val="0070C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결론 및 발전방안</a:t>
              </a:r>
              <a:endParaRPr kumimoji="0" lang="ko-KR" altLang="en-US" sz="2500" b="1" i="0" u="none" strike="noStrike" kern="1200" cap="none" spc="300" normalizeH="0" baseline="0" noProof="0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070C0"/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44" name="직사각형 43">
              <a:extLst>
                <a:ext uri="{FF2B5EF4-FFF2-40B4-BE49-F238E27FC236}">
                  <a16:creationId xmlns:a16="http://schemas.microsoft.com/office/drawing/2014/main" id="{091C198F-C78C-43DF-AB86-03D970E547EA}"/>
                </a:ext>
              </a:extLst>
            </p:cNvPr>
            <p:cNvSpPr/>
            <p:nvPr/>
          </p:nvSpPr>
          <p:spPr>
            <a:xfrm>
              <a:off x="5089157" y="5476124"/>
              <a:ext cx="697627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869046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2800" b="1" i="0" u="none" strike="noStrike" kern="0" cap="none" spc="300" normalizeH="0" baseline="0" noProof="0" dirty="0">
                  <a:ln>
                    <a:solidFill>
                      <a:srgbClr val="4F81BD">
                        <a:alpha val="0"/>
                      </a:srgbClr>
                    </a:solidFill>
                  </a:ln>
                  <a:solidFill>
                    <a:prstClr val="white">
                      <a:lumMod val="65000"/>
                    </a:prstClr>
                  </a:solidFill>
                  <a:effectLst/>
                  <a:uLnTx/>
                  <a:uFillTx/>
                  <a:latin typeface="나눔고딕" panose="020D0604000000000000" pitchFamily="50" charset="-127"/>
                  <a:ea typeface="나눔고딕" panose="020D0604000000000000" pitchFamily="50" charset="-127"/>
                </a:rPr>
                <a:t>04</a:t>
              </a:r>
              <a:endParaRPr kumimoji="0" lang="ko-KR" altLang="en-US" sz="2800" b="1" i="0" u="none" strike="noStrike" kern="0" cap="none" spc="300" normalizeH="0" baseline="0" noProof="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>
                    <a:lumMod val="65000"/>
                  </a:prstClr>
                </a:solidFill>
                <a:effectLst/>
                <a:uLnTx/>
                <a:uFillTx/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cxnSp>
          <p:nvCxnSpPr>
            <p:cNvPr id="45" name="직선 연결선 44">
              <a:extLst>
                <a:ext uri="{FF2B5EF4-FFF2-40B4-BE49-F238E27FC236}">
                  <a16:creationId xmlns:a16="http://schemas.microsoft.com/office/drawing/2014/main" id="{56D40872-E59E-4382-A5F6-607CAF88EAD8}"/>
                </a:ext>
              </a:extLst>
            </p:cNvPr>
            <p:cNvCxnSpPr/>
            <p:nvPr/>
          </p:nvCxnSpPr>
          <p:spPr>
            <a:xfrm flipH="1">
              <a:off x="5183800" y="6011912"/>
              <a:ext cx="508340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328953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03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_8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기타 개선사항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20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시스템 개선방안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57199" y="1450027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ko-KR" altLang="en-US" sz="2000" dirty="0" smtClean="0"/>
              <a:t>추후 </a:t>
            </a:r>
            <a:r>
              <a:rPr lang="en-US" altLang="ko-KR" sz="2000" dirty="0" smtClean="0"/>
              <a:t>RPA </a:t>
            </a:r>
            <a:r>
              <a:rPr lang="ko-KR" altLang="en-US" sz="2000" dirty="0" smtClean="0"/>
              <a:t>적용 또는 지적재조사의 효율성과 신속성을 높이기 위하여 관련 시스템의 개선방안 도출</a:t>
            </a:r>
            <a:endParaRPr lang="en-US" altLang="ko-KR" sz="2000" dirty="0" smtClean="0"/>
          </a:p>
          <a:p>
            <a:pPr lvl="1">
              <a:lnSpc>
                <a:spcPct val="150000"/>
              </a:lnSpc>
            </a:pPr>
            <a:r>
              <a:rPr lang="en-US" altLang="ko-KR" sz="1800" b="1" dirty="0" smtClean="0"/>
              <a:t>(LandyGo)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토지현황조사서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지상경계점등록부 등의 작성을 위하여 </a:t>
            </a:r>
            <a:r>
              <a:rPr lang="en-US" altLang="ko-KR" sz="1800" dirty="0" smtClean="0"/>
              <a:t>LandyGo</a:t>
            </a:r>
            <a:r>
              <a:rPr lang="ko-KR" altLang="en-US" sz="1800" dirty="0" smtClean="0"/>
              <a:t>의 기능을 개선 또는 개발 필요</a:t>
            </a:r>
            <a:endParaRPr lang="en-US" altLang="ko-KR" sz="1800" dirty="0" smtClean="0"/>
          </a:p>
          <a:p>
            <a:pPr lvl="2">
              <a:lnSpc>
                <a:spcPct val="1500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토지현황조사서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‘</a:t>
            </a:r>
            <a:r>
              <a:rPr lang="ko-KR" altLang="en-US" sz="1600" dirty="0" smtClean="0"/>
              <a:t>현황경계 등 조사내용</a:t>
            </a:r>
            <a:r>
              <a:rPr lang="en-US" altLang="ko-KR" sz="1600" dirty="0" smtClean="0"/>
              <a:t>‘ </a:t>
            </a:r>
            <a:r>
              <a:rPr lang="ko-KR" altLang="en-US" sz="1600" dirty="0" smtClean="0"/>
              <a:t>중 </a:t>
            </a:r>
            <a:r>
              <a:rPr lang="ko-KR" altLang="en-US" sz="1600" spc="-150" dirty="0" smtClean="0"/>
              <a:t>방위</a:t>
            </a:r>
            <a:r>
              <a:rPr lang="en-US" altLang="ko-KR" sz="1600" spc="-150" dirty="0" smtClean="0"/>
              <a:t>·</a:t>
            </a:r>
            <a:r>
              <a:rPr lang="ko-KR" altLang="en-US" sz="1600" spc="-150" dirty="0" smtClean="0"/>
              <a:t>경계 형태</a:t>
            </a:r>
            <a:r>
              <a:rPr lang="en-US" altLang="ko-KR" sz="1600" spc="-150" dirty="0" smtClean="0"/>
              <a:t>·</a:t>
            </a:r>
            <a:r>
              <a:rPr lang="ko-KR" altLang="en-US" sz="1600" spc="-150" dirty="0" smtClean="0"/>
              <a:t>경계 폭</a:t>
            </a:r>
            <a:r>
              <a:rPr lang="en-US" altLang="ko-KR" sz="1600" spc="-150" dirty="0" smtClean="0"/>
              <a:t>·</a:t>
            </a:r>
            <a:r>
              <a:rPr lang="ko-KR" altLang="en-US" sz="1600" dirty="0" smtClean="0"/>
              <a:t>연접토지현황</a:t>
            </a:r>
            <a:r>
              <a:rPr lang="en-US" altLang="ko-KR" sz="1600" dirty="0" smtClean="0"/>
              <a:t>·</a:t>
            </a:r>
            <a:r>
              <a:rPr lang="ko-KR" altLang="en-US" sz="1600" dirty="0" smtClean="0"/>
              <a:t>연접토지와 관계 등의 조사내용을 팝업 등의 기능 추가로 현장 또는 내업을 통하여 입력할 수 있도록 기능 개선 필요</a:t>
            </a:r>
            <a:endParaRPr lang="en-US" altLang="ko-KR" sz="1600" dirty="0"/>
          </a:p>
          <a:p>
            <a:pPr marL="360000" lvl="3">
              <a:lnSpc>
                <a:spcPct val="150000"/>
              </a:lnSpc>
            </a:pP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  *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현재 현장에서 조사된 정보를 별도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수기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로 기록하여 내업을 통하여 입력하고 있음</a:t>
            </a:r>
            <a:endParaRPr lang="en-US" altLang="ko-K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lvl="2">
              <a:lnSpc>
                <a:spcPct val="1500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지상경계점등록부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경계점의 속성</a:t>
            </a:r>
            <a:r>
              <a:rPr lang="en-US" altLang="ko-KR" sz="1400" spc="-150" dirty="0" smtClean="0"/>
              <a:t>(</a:t>
            </a:r>
            <a:r>
              <a:rPr lang="ko-KR" altLang="en-US" sz="1400" spc="-150" dirty="0" smtClean="0"/>
              <a:t>표지종류</a:t>
            </a:r>
            <a:r>
              <a:rPr lang="en-US" altLang="ko-KR" sz="1400" spc="-150" dirty="0" smtClean="0"/>
              <a:t>·</a:t>
            </a:r>
            <a:r>
              <a:rPr lang="ko-KR" altLang="en-US" sz="1400" spc="-150" dirty="0" smtClean="0"/>
              <a:t>경계설정기준</a:t>
            </a:r>
            <a:r>
              <a:rPr lang="en-US" altLang="ko-KR" sz="1400" spc="-150" dirty="0" smtClean="0"/>
              <a:t>·</a:t>
            </a:r>
            <a:r>
              <a:rPr lang="ko-KR" altLang="en-US" sz="1400" spc="-150" dirty="0" smtClean="0"/>
              <a:t>경계형태</a:t>
            </a:r>
            <a:r>
              <a:rPr lang="en-US" altLang="ko-KR" sz="1400" spc="-150" dirty="0" smtClean="0"/>
              <a:t>·</a:t>
            </a:r>
            <a:r>
              <a:rPr lang="ko-KR" altLang="en-US" sz="1400" spc="-150" dirty="0" smtClean="0"/>
              <a:t>경계위치</a:t>
            </a:r>
            <a:r>
              <a:rPr lang="en-US" altLang="ko-KR" sz="1400" spc="-150" dirty="0" smtClean="0"/>
              <a:t>·</a:t>
            </a:r>
            <a:r>
              <a:rPr lang="ko-KR" altLang="en-US" sz="1400" spc="-150" dirty="0" smtClean="0"/>
              <a:t>세부설명 등</a:t>
            </a:r>
            <a:r>
              <a:rPr lang="en-US" altLang="ko-KR" sz="1400" spc="-150" dirty="0" smtClean="0"/>
              <a:t>)</a:t>
            </a:r>
            <a:r>
              <a:rPr lang="ko-KR" altLang="en-US" sz="1600" dirty="0" smtClean="0"/>
              <a:t>을 팝업 </a:t>
            </a:r>
            <a:r>
              <a:rPr lang="ko-KR" altLang="en-US" sz="1600" spc="-150" dirty="0" smtClean="0"/>
              <a:t>등의 기능 </a:t>
            </a:r>
            <a:r>
              <a:rPr lang="ko-KR" altLang="en-US" sz="1600" dirty="0" smtClean="0"/>
              <a:t>추가로 현장 또는 내업을 통해 입력할 수 있도록 기능 개선 필요</a:t>
            </a:r>
            <a:endParaRPr lang="en-US" altLang="ko-KR" sz="1600" dirty="0" smtClean="0"/>
          </a:p>
          <a:p>
            <a:pPr lvl="2">
              <a:lnSpc>
                <a:spcPct val="150000"/>
              </a:lnSpc>
            </a:pPr>
            <a:r>
              <a:rPr lang="en-US" altLang="ko-KR" sz="1600" b="1" dirty="0" smtClean="0"/>
              <a:t>(</a:t>
            </a:r>
            <a:r>
              <a:rPr lang="ko-KR" altLang="en-US" sz="1600" b="1" dirty="0" smtClean="0"/>
              <a:t>경계</a:t>
            </a:r>
            <a:r>
              <a:rPr lang="en-US" altLang="ko-KR" sz="1400" b="1" dirty="0" smtClean="0"/>
              <a:t>(</a:t>
            </a:r>
            <a:r>
              <a:rPr lang="ko-KR" altLang="en-US" sz="1400" b="1" dirty="0" smtClean="0"/>
              <a:t>보조</a:t>
            </a:r>
            <a:r>
              <a:rPr lang="en-US" altLang="ko-KR" sz="1400" b="1" dirty="0" smtClean="0"/>
              <a:t>)</a:t>
            </a:r>
            <a:r>
              <a:rPr lang="ko-KR" altLang="en-US" sz="1600" b="1" dirty="0" smtClean="0"/>
              <a:t>점 관측 및 좌표계산부</a:t>
            </a:r>
            <a:r>
              <a:rPr lang="en-US" altLang="ko-KR" sz="1600" b="1" dirty="0" smtClean="0"/>
              <a:t>)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지적재조사측량부 中 </a:t>
            </a:r>
            <a:r>
              <a:rPr lang="en-US" altLang="ko-KR" sz="1600" dirty="0" smtClean="0"/>
              <a:t>‘</a:t>
            </a:r>
            <a:r>
              <a:rPr lang="ko-KR" altLang="en-US" sz="1600" dirty="0" smtClean="0"/>
              <a:t>경계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보조</a:t>
            </a:r>
            <a:r>
              <a:rPr lang="en-US" altLang="ko-KR" sz="1400" dirty="0" smtClean="0"/>
              <a:t>)</a:t>
            </a:r>
            <a:r>
              <a:rPr lang="ko-KR" altLang="en-US" sz="1600" dirty="0" smtClean="0"/>
              <a:t>점 관측 및 좌표계산부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 작성을 위해 </a:t>
            </a:r>
            <a:r>
              <a:rPr lang="en-US" altLang="ko-KR" sz="1600" dirty="0" smtClean="0"/>
              <a:t>‘</a:t>
            </a:r>
            <a:r>
              <a:rPr lang="ko-KR" altLang="en-US" sz="1600" dirty="0" smtClean="0"/>
              <a:t>측점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기계점</a:t>
            </a:r>
            <a:r>
              <a:rPr lang="en-US" altLang="ko-KR" sz="1400" dirty="0" smtClean="0"/>
              <a:t>)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과 </a:t>
            </a:r>
            <a:r>
              <a:rPr lang="en-US" altLang="ko-KR" sz="1600" dirty="0" smtClean="0"/>
              <a:t>‘</a:t>
            </a:r>
            <a:r>
              <a:rPr lang="ko-KR" altLang="en-US" sz="1600" dirty="0" smtClean="0"/>
              <a:t>시준점</a:t>
            </a:r>
            <a:r>
              <a:rPr lang="en-US" altLang="ko-KR" sz="1400" dirty="0" smtClean="0"/>
              <a:t>(</a:t>
            </a:r>
            <a:r>
              <a:rPr lang="ko-KR" altLang="en-US" sz="1400" dirty="0" smtClean="0"/>
              <a:t>후시</a:t>
            </a:r>
            <a:r>
              <a:rPr lang="en-US" altLang="ko-KR" sz="1400" dirty="0" smtClean="0"/>
              <a:t>)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의 </a:t>
            </a:r>
            <a:r>
              <a:rPr lang="en-US" altLang="ko-KR" sz="1600" dirty="0" smtClean="0"/>
              <a:t>‘</a:t>
            </a:r>
            <a:r>
              <a:rPr lang="ko-KR" altLang="en-US" sz="1600" dirty="0" smtClean="0"/>
              <a:t>점명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을 각각 입력해야 하기 때문에 과도한 시간이 소요됨</a:t>
            </a:r>
            <a:r>
              <a:rPr lang="en-US" altLang="ko-KR" sz="1600" dirty="0" smtClean="0"/>
              <a:t>. </a:t>
            </a:r>
            <a:r>
              <a:rPr lang="ko-KR" altLang="en-US" sz="1600" dirty="0" smtClean="0"/>
              <a:t>따라서 </a:t>
            </a:r>
            <a:r>
              <a:rPr lang="en-US" altLang="ko-KR" sz="1600" dirty="0" smtClean="0"/>
              <a:t>‘</a:t>
            </a:r>
            <a:r>
              <a:rPr lang="ko-KR" altLang="en-US" sz="1600" dirty="0" smtClean="0"/>
              <a:t>측점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과 </a:t>
            </a:r>
            <a:r>
              <a:rPr lang="en-US" altLang="ko-KR" sz="1600" dirty="0" smtClean="0"/>
              <a:t>‘</a:t>
            </a:r>
            <a:r>
              <a:rPr lang="ko-KR" altLang="en-US" sz="1600" dirty="0" smtClean="0"/>
              <a:t>시준점</a:t>
            </a:r>
            <a:r>
              <a:rPr lang="en-US" altLang="ko-KR" sz="1600" dirty="0" smtClean="0"/>
              <a:t>’</a:t>
            </a:r>
            <a:r>
              <a:rPr lang="ko-KR" altLang="en-US" sz="1600" dirty="0" smtClean="0"/>
              <a:t>을 일반측량의 수치분할측량과 같이 </a:t>
            </a:r>
            <a:r>
              <a:rPr lang="en-US" altLang="ko-KR" sz="1600" dirty="0" smtClean="0"/>
              <a:t>LandyGo</a:t>
            </a:r>
            <a:r>
              <a:rPr lang="ko-KR" altLang="en-US" sz="1600" dirty="0" smtClean="0"/>
              <a:t>에서 자동으로 입력될 수 있도록 기능의 개선 필요</a:t>
            </a:r>
            <a:endParaRPr lang="en-US" altLang="ko-KR" sz="1600" dirty="0" smtClean="0"/>
          </a:p>
          <a:p>
            <a:pPr marL="491400" lvl="2" indent="0">
              <a:lnSpc>
                <a:spcPct val="150000"/>
              </a:lnSpc>
              <a:buNone/>
            </a:pPr>
            <a:r>
              <a:rPr lang="en-US" altLang="ko-KR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en-US" altLang="ko-KR" sz="16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* </a:t>
            </a:r>
            <a:r>
              <a:rPr lang="ko-KR" altLang="en-US" sz="1600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일반측량의 수치분할측량의 경우 자동으로 입력되고 있음</a:t>
            </a:r>
            <a:endParaRPr lang="en-US" altLang="ko-KR" sz="1600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45075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 bwMode="auto">
          <a:xfrm>
            <a:off x="3583021" y="3107055"/>
            <a:ext cx="1513527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8123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04</a:t>
            </a:r>
            <a:endParaRPr lang="ko-KR" altLang="en-US" sz="8862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2358C3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4275666" y="4050954"/>
            <a:ext cx="506453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 bwMode="auto">
          <a:xfrm>
            <a:off x="4809072" y="2789033"/>
            <a:ext cx="5605162" cy="14016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ko-KR" altLang="en-US" sz="3692" b="1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결론 및 발전방안</a:t>
            </a:r>
            <a:endParaRPr lang="ko-KR" altLang="en-US" sz="3692" b="1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2358C3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2072362" y="1969433"/>
            <a:ext cx="1535617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2400" spc="-92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Contents</a:t>
            </a:r>
            <a:endParaRPr lang="ko-KR" altLang="en-US" sz="2400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pic>
        <p:nvPicPr>
          <p:cNvPr id="13" name="그림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416" y="5024767"/>
            <a:ext cx="1914920" cy="2128508"/>
          </a:xfrm>
          <a:prstGeom prst="rect">
            <a:avLst/>
          </a:prstGeom>
        </p:spPr>
      </p:pic>
      <p:sp>
        <p:nvSpPr>
          <p:cNvPr id="14" name="직사각형 13">
            <a:extLst>
              <a:ext uri="{FF2B5EF4-FFF2-40B4-BE49-F238E27FC236}">
                <a16:creationId xmlns:a16="http://schemas.microsoft.com/office/drawing/2014/main" id="{F48402D9-8DB8-49BB-B175-A1A4F890B60A}"/>
              </a:ext>
            </a:extLst>
          </p:cNvPr>
          <p:cNvSpPr/>
          <p:nvPr/>
        </p:nvSpPr>
        <p:spPr>
          <a:xfrm>
            <a:off x="8742552" y="690467"/>
            <a:ext cx="3449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latinLnBrk="0">
              <a:lnSpc>
                <a:spcPct val="150000"/>
              </a:lnSpc>
            </a:pP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지적재조사의 업무자동화 방안에 관한 연구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dist" latinLnBrk="0">
              <a:lnSpc>
                <a:spcPct val="150000"/>
              </a:lnSpc>
            </a:pP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사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한국지적정보학회 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2021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추계학술대회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95435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04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_1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결론 및 발전 방안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22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연구결과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57199" y="1450027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lnSpc>
                <a:spcPct val="140000"/>
              </a:lnSpc>
            </a:pPr>
            <a:r>
              <a:rPr lang="en-US" altLang="ko-KR" sz="1800" b="1" dirty="0" smtClean="0"/>
              <a:t>(RPA</a:t>
            </a:r>
            <a:r>
              <a:rPr lang="ko-KR" altLang="en-US" sz="1800" b="1" dirty="0" smtClean="0"/>
              <a:t>의 필요성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사람이 컴퓨터 등으로 반복적으로 처리해야 하는 단순업무를 소프트웨어 로봇을 활용하여 자동화하기 때문에 표준화되고 반복적인 업무를 효과적으로 처리할 수 있음</a:t>
            </a:r>
            <a:endParaRPr lang="en-US" altLang="ko-KR" sz="1800" dirty="0" smtClean="0"/>
          </a:p>
          <a:p>
            <a:pPr lvl="1">
              <a:lnSpc>
                <a:spcPct val="14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적용 가능성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지적재조사 업무는 수많은 필지에 대하여 법률과 규정에 따라 동일한 절차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규칙성</a:t>
            </a:r>
            <a:r>
              <a:rPr lang="en-US" altLang="ko-KR" sz="1600" dirty="0" smtClean="0"/>
              <a:t>)</a:t>
            </a:r>
            <a:r>
              <a:rPr lang="ko-KR" altLang="en-US" sz="1800" dirty="0" smtClean="0"/>
              <a:t>로 작업을 수행하고 있어</a:t>
            </a:r>
            <a:r>
              <a:rPr lang="en-US" altLang="ko-KR" sz="1800" dirty="0" smtClean="0"/>
              <a:t>, RPA</a:t>
            </a:r>
            <a:r>
              <a:rPr lang="ko-KR" altLang="en-US" sz="1800" dirty="0" smtClean="0"/>
              <a:t>의 적용가능성이 높으며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이에 대한 효과 역시 상당할 것임</a:t>
            </a:r>
            <a:endParaRPr lang="en-US" altLang="ko-KR" sz="1800" dirty="0" smtClean="0"/>
          </a:p>
          <a:p>
            <a:pPr lvl="1">
              <a:lnSpc>
                <a:spcPct val="14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적용 가능업무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RPA </a:t>
            </a:r>
            <a:r>
              <a:rPr lang="ko-KR" altLang="en-US" sz="1800" dirty="0" smtClean="0"/>
              <a:t>적용 가능성과 효과성이 </a:t>
            </a:r>
            <a:r>
              <a:rPr lang="ko-KR" altLang="en-US" sz="1800" spc="-150" dirty="0" smtClean="0"/>
              <a:t>높은 업무는 </a:t>
            </a:r>
            <a:r>
              <a:rPr lang="ko-KR" altLang="en-US" sz="1800" dirty="0" smtClean="0"/>
              <a:t>자료조사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토지현황</a:t>
            </a:r>
            <a:r>
              <a:rPr lang="en-US" altLang="ko-KR" sz="1600" dirty="0" smtClean="0"/>
              <a:t>(</a:t>
            </a:r>
            <a:r>
              <a:rPr lang="ko-KR" altLang="en-US" sz="1600" dirty="0" smtClean="0"/>
              <a:t>현지</a:t>
            </a:r>
            <a:r>
              <a:rPr lang="en-US" altLang="ko-KR" sz="1600" dirty="0" smtClean="0"/>
              <a:t>)</a:t>
            </a:r>
            <a:r>
              <a:rPr lang="ko-KR" altLang="en-US" sz="1800" dirty="0" smtClean="0"/>
              <a:t>조사서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지상경계점등록부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지적도근점 성과표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설명도면 작성 등의 업무임</a:t>
            </a:r>
            <a:endParaRPr lang="en-US" altLang="ko-KR" sz="1800" dirty="0" smtClean="0"/>
          </a:p>
          <a:p>
            <a:pPr lvl="1">
              <a:lnSpc>
                <a:spcPct val="14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시스템 개선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spc="-150" dirty="0" smtClean="0"/>
              <a:t>지적재조사에</a:t>
            </a:r>
            <a:r>
              <a:rPr lang="ko-KR" altLang="en-US" sz="1800" dirty="0" smtClean="0"/>
              <a:t> 활용되고 있는 </a:t>
            </a:r>
            <a:r>
              <a:rPr lang="en-US" altLang="ko-KR" sz="1800" dirty="0" smtClean="0"/>
              <a:t>LandyGo·</a:t>
            </a:r>
            <a:r>
              <a:rPr lang="ko-KR" altLang="en-US" sz="1800" dirty="0" smtClean="0"/>
              <a:t>모바일측량 시스템</a:t>
            </a:r>
            <a:r>
              <a:rPr lang="en-US" altLang="ko-KR" sz="1800" dirty="0" smtClean="0"/>
              <a:t>·</a:t>
            </a:r>
            <a:r>
              <a:rPr lang="ko-KR" altLang="en-US" sz="1800" dirty="0" smtClean="0"/>
              <a:t>바른땅 시스템의 기능을 개선하여 사업의 신속성과 효율성을 높이고 향후 </a:t>
            </a:r>
            <a:r>
              <a:rPr lang="en-US" altLang="ko-KR" sz="1800" dirty="0" smtClean="0"/>
              <a:t>RPA </a:t>
            </a:r>
            <a:r>
              <a:rPr lang="ko-KR" altLang="en-US" sz="1800" dirty="0" smtClean="0"/>
              <a:t>적용 가능 업무를 확대할 필요가 있음</a:t>
            </a:r>
            <a:endParaRPr lang="en-US" altLang="ko-KR" sz="1800" dirty="0" smtClean="0"/>
          </a:p>
          <a:p>
            <a:pPr lvl="1">
              <a:lnSpc>
                <a:spcPct val="140000"/>
              </a:lnSpc>
            </a:pPr>
            <a:r>
              <a:rPr lang="en-US" altLang="ko-KR" sz="1800" b="1" dirty="0" smtClean="0"/>
              <a:t>(RPA </a:t>
            </a:r>
            <a:r>
              <a:rPr lang="ko-KR" altLang="en-US" sz="1800" b="1" dirty="0" smtClean="0"/>
              <a:t>개발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적용 가능성이 높은 업무를 대상으로 우선적으로 </a:t>
            </a:r>
            <a:r>
              <a:rPr lang="en-US" altLang="ko-KR" sz="1800" dirty="0" smtClean="0"/>
              <a:t>RPA </a:t>
            </a:r>
            <a:r>
              <a:rPr lang="ko-KR" altLang="en-US" sz="1800" dirty="0" smtClean="0"/>
              <a:t>개발을 추진하고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시범 운영 기간을 거쳐</a:t>
            </a:r>
            <a:r>
              <a:rPr lang="en-US" altLang="ko-KR" sz="1800" dirty="0" smtClean="0"/>
              <a:t>, </a:t>
            </a:r>
            <a:r>
              <a:rPr lang="ko-KR" altLang="en-US" sz="1800" dirty="0" smtClean="0"/>
              <a:t>활용 업무를 확대할 필요가 있음</a:t>
            </a:r>
            <a:endParaRPr lang="en-US" altLang="ko-KR" sz="1800" dirty="0" smtClean="0"/>
          </a:p>
          <a:p>
            <a:pPr lvl="2">
              <a:lnSpc>
                <a:spcPct val="140000"/>
              </a:lnSpc>
            </a:pPr>
            <a:r>
              <a:rPr lang="ko-KR" altLang="en-US" sz="1600" dirty="0" smtClean="0"/>
              <a:t>효과성과 효율성이 입증될 경우 일반측량업무를 비롯하여 다양한 분야로 확대 적용할 수 있는 방안 탐색 필요</a:t>
            </a:r>
            <a:endParaRPr lang="en-US" altLang="ko-KR" sz="1600" dirty="0" smtClean="0"/>
          </a:p>
          <a:p>
            <a:pPr lvl="2">
              <a:lnSpc>
                <a:spcPct val="140000"/>
              </a:lnSpc>
            </a:pPr>
            <a:r>
              <a:rPr lang="ko-KR" altLang="en-US" sz="1600" dirty="0" smtClean="0"/>
              <a:t>사용자 교육을 위한 커리큘럼 개발을 통하여 다양한 활용분야 발굴 및 적용 확대 필요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386127425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02991"/>
            <a:ext cx="12192000" cy="3703178"/>
          </a:xfrm>
          <a:prstGeom prst="rect">
            <a:avLst/>
          </a:prstGeom>
        </p:spPr>
      </p:pic>
      <p:pic>
        <p:nvPicPr>
          <p:cNvPr id="2" name="그림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6857" y="4444286"/>
            <a:ext cx="3218286" cy="2413714"/>
          </a:xfrm>
          <a:prstGeom prst="rect">
            <a:avLst/>
          </a:prstGeom>
        </p:spPr>
      </p:pic>
      <p:pic>
        <p:nvPicPr>
          <p:cNvPr id="5" name="그림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4902"/>
          <a:stretch/>
        </p:blipFill>
        <p:spPr>
          <a:xfrm rot="10800000" flipV="1">
            <a:off x="0" y="0"/>
            <a:ext cx="2967539" cy="2061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88270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 bwMode="auto">
          <a:xfrm>
            <a:off x="3583021" y="3107055"/>
            <a:ext cx="1513527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8123" spc="-92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01</a:t>
            </a:r>
            <a:endParaRPr lang="ko-KR" altLang="en-US" sz="8862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2358C3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4275665" y="4050954"/>
            <a:ext cx="10800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 bwMode="auto">
          <a:xfrm>
            <a:off x="5433015" y="2789033"/>
            <a:ext cx="5605162" cy="14016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ko-KR" altLang="en-US" sz="3692" b="1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006FBC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연구의 개관</a:t>
            </a:r>
            <a:endParaRPr lang="ko-KR" altLang="en-US" sz="3692" b="1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006FBC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2072362" y="1969433"/>
            <a:ext cx="1535617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2400" spc="-92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Contents</a:t>
            </a:r>
            <a:endParaRPr lang="ko-KR" altLang="en-US" sz="2400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pic>
        <p:nvPicPr>
          <p:cNvPr id="11" name="그림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01416" y="5024767"/>
            <a:ext cx="1914920" cy="2128508"/>
          </a:xfrm>
          <a:prstGeom prst="rect">
            <a:avLst/>
          </a:prstGeom>
        </p:spPr>
      </p:pic>
      <p:sp>
        <p:nvSpPr>
          <p:cNvPr id="13" name="직사각형 12">
            <a:extLst>
              <a:ext uri="{FF2B5EF4-FFF2-40B4-BE49-F238E27FC236}">
                <a16:creationId xmlns:a16="http://schemas.microsoft.com/office/drawing/2014/main" id="{F48402D9-8DB8-49BB-B175-A1A4F890B60A}"/>
              </a:ext>
            </a:extLst>
          </p:cNvPr>
          <p:cNvSpPr/>
          <p:nvPr/>
        </p:nvSpPr>
        <p:spPr>
          <a:xfrm>
            <a:off x="8742552" y="690467"/>
            <a:ext cx="3449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latinLnBrk="0">
              <a:lnSpc>
                <a:spcPct val="150000"/>
              </a:lnSpc>
            </a:pP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지적재조사의 업무자동화 방안에 관한 연구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dist" latinLnBrk="0">
              <a:lnSpc>
                <a:spcPct val="150000"/>
              </a:lnSpc>
            </a:pP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사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한국지적정보학회 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2021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추계학술대회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1149332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225320" y="117660"/>
            <a:ext cx="79856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01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_1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8" y="168589"/>
            <a:ext cx="3227442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연구의 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목표</a:t>
            </a:r>
            <a:endParaRPr lang="ko-KR" altLang="en-US" sz="2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4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grpSp>
        <p:nvGrpSpPr>
          <p:cNvPr id="36" name="그룹 35">
            <a:extLst>
              <a:ext uri="{FF2B5EF4-FFF2-40B4-BE49-F238E27FC236}">
                <a16:creationId xmlns:a16="http://schemas.microsoft.com/office/drawing/2014/main" id="{CBCB7181-C9C6-4BB5-A3EA-FE29066BD675}"/>
              </a:ext>
            </a:extLst>
          </p:cNvPr>
          <p:cNvGrpSpPr/>
          <p:nvPr/>
        </p:nvGrpSpPr>
        <p:grpSpPr>
          <a:xfrm>
            <a:off x="473415" y="1098573"/>
            <a:ext cx="11439186" cy="4488557"/>
            <a:chOff x="1237526" y="1449834"/>
            <a:chExt cx="3522684" cy="4488557"/>
          </a:xfrm>
        </p:grpSpPr>
        <p:sp>
          <p:nvSpPr>
            <p:cNvPr id="37" name="직사각형 36">
              <a:extLst>
                <a:ext uri="{FF2B5EF4-FFF2-40B4-BE49-F238E27FC236}">
                  <a16:creationId xmlns:a16="http://schemas.microsoft.com/office/drawing/2014/main" id="{0AAF8492-B41A-4FBB-81F5-80BAF9E96837}"/>
                </a:ext>
              </a:extLst>
            </p:cNvPr>
            <p:cNvSpPr/>
            <p:nvPr/>
          </p:nvSpPr>
          <p:spPr>
            <a:xfrm>
              <a:off x="1747453" y="4151049"/>
              <a:ext cx="3012757" cy="1787342"/>
            </a:xfrm>
            <a:prstGeom prst="rect">
              <a:avLst/>
            </a:prstGeom>
            <a:gradFill flip="none" rotWithShape="1">
              <a:gsLst>
                <a:gs pos="0">
                  <a:srgbClr val="CAE3F4">
                    <a:alpha val="0"/>
                  </a:srgbClr>
                </a:gs>
                <a:gs pos="30000">
                  <a:srgbClr val="CAE3F4"/>
                </a:gs>
                <a:gs pos="83000">
                  <a:srgbClr val="CAE3F4"/>
                </a:gs>
                <a:gs pos="100000">
                  <a:srgbClr val="CAE3F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38" name="직사각형 37">
              <a:extLst>
                <a:ext uri="{FF2B5EF4-FFF2-40B4-BE49-F238E27FC236}">
                  <a16:creationId xmlns:a16="http://schemas.microsoft.com/office/drawing/2014/main" id="{21652499-3A40-44B0-8621-DC3D1D37F7DF}"/>
                </a:ext>
              </a:extLst>
            </p:cNvPr>
            <p:cNvSpPr/>
            <p:nvPr/>
          </p:nvSpPr>
          <p:spPr>
            <a:xfrm>
              <a:off x="1237526" y="2905260"/>
              <a:ext cx="3522684" cy="1187596"/>
            </a:xfrm>
            <a:prstGeom prst="rect">
              <a:avLst/>
            </a:prstGeom>
            <a:gradFill flip="none" rotWithShape="1">
              <a:gsLst>
                <a:gs pos="0">
                  <a:srgbClr val="CBF1EB">
                    <a:alpha val="0"/>
                  </a:srgbClr>
                </a:gs>
                <a:gs pos="40000">
                  <a:srgbClr val="CBF1EB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sp>
          <p:nvSpPr>
            <p:cNvPr id="39" name="직사각형 38">
              <a:extLst>
                <a:ext uri="{FF2B5EF4-FFF2-40B4-BE49-F238E27FC236}">
                  <a16:creationId xmlns:a16="http://schemas.microsoft.com/office/drawing/2014/main" id="{D02B3966-4768-434B-97A7-2821A491DE17}"/>
                </a:ext>
              </a:extLst>
            </p:cNvPr>
            <p:cNvSpPr/>
            <p:nvPr/>
          </p:nvSpPr>
          <p:spPr>
            <a:xfrm>
              <a:off x="1343290" y="1449834"/>
              <a:ext cx="3416920" cy="1346066"/>
            </a:xfrm>
            <a:prstGeom prst="rect">
              <a:avLst/>
            </a:prstGeom>
            <a:gradFill flip="none" rotWithShape="1">
              <a:gsLst>
                <a:gs pos="0">
                  <a:srgbClr val="CAE3F4">
                    <a:alpha val="0"/>
                  </a:srgbClr>
                </a:gs>
                <a:gs pos="30000">
                  <a:srgbClr val="CAE3F4"/>
                </a:gs>
                <a:gs pos="83000">
                  <a:srgbClr val="CAE3F4"/>
                </a:gs>
                <a:gs pos="100000">
                  <a:srgbClr val="CAE3F4"/>
                </a:gs>
              </a:gsLst>
              <a:lin ang="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b="1" dirty="0"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</p:grpSp>
      <p:sp>
        <p:nvSpPr>
          <p:cNvPr id="40" name="타원 39">
            <a:extLst>
              <a:ext uri="{FF2B5EF4-FFF2-40B4-BE49-F238E27FC236}">
                <a16:creationId xmlns:a16="http://schemas.microsoft.com/office/drawing/2014/main" id="{9F159FD2-BF5D-4F4E-A45D-C4A0801BCB17}"/>
              </a:ext>
            </a:extLst>
          </p:cNvPr>
          <p:cNvSpPr/>
          <p:nvPr/>
        </p:nvSpPr>
        <p:spPr>
          <a:xfrm>
            <a:off x="393030" y="2489415"/>
            <a:ext cx="1264625" cy="1264625"/>
          </a:xfrm>
          <a:prstGeom prst="ellipse">
            <a:avLst/>
          </a:prstGeom>
          <a:solidFill>
            <a:srgbClr val="2FAF9A">
              <a:alpha val="8000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ko-KR" altLang="en-US" sz="2400" b="1" spc="-70" dirty="0">
                <a:ln>
                  <a:solidFill>
                    <a:srgbClr val="5B9BD5">
                      <a:alpha val="0"/>
                    </a:srgb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목표</a:t>
            </a:r>
          </a:p>
        </p:txBody>
      </p:sp>
      <p:sp>
        <p:nvSpPr>
          <p:cNvPr id="41" name="타원 40">
            <a:extLst>
              <a:ext uri="{FF2B5EF4-FFF2-40B4-BE49-F238E27FC236}">
                <a16:creationId xmlns:a16="http://schemas.microsoft.com/office/drawing/2014/main" id="{1FDDF8E5-D0DE-48EC-9FC1-BADA79108B5A}"/>
              </a:ext>
            </a:extLst>
          </p:cNvPr>
          <p:cNvSpPr/>
          <p:nvPr/>
        </p:nvSpPr>
        <p:spPr>
          <a:xfrm>
            <a:off x="878319" y="3892615"/>
            <a:ext cx="1264625" cy="1264625"/>
          </a:xfrm>
          <a:prstGeom prst="ellipse">
            <a:avLst/>
          </a:prstGeom>
          <a:solidFill>
            <a:srgbClr val="005BAA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kumimoji="1" lang="ko-KR" altLang="en-US" sz="2400" b="1" spc="-70" dirty="0">
                <a:ln>
                  <a:solidFill>
                    <a:srgbClr val="5B9BD5">
                      <a:alpha val="0"/>
                    </a:srgb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필요성</a:t>
            </a:r>
          </a:p>
        </p:txBody>
      </p:sp>
      <p:sp>
        <p:nvSpPr>
          <p:cNvPr id="42" name="타원 41">
            <a:extLst>
              <a:ext uri="{FF2B5EF4-FFF2-40B4-BE49-F238E27FC236}">
                <a16:creationId xmlns:a16="http://schemas.microsoft.com/office/drawing/2014/main" id="{64A107C4-9ADE-4349-9582-D23F076A5B47}"/>
              </a:ext>
            </a:extLst>
          </p:cNvPr>
          <p:cNvSpPr/>
          <p:nvPr/>
        </p:nvSpPr>
        <p:spPr>
          <a:xfrm>
            <a:off x="878319" y="1090018"/>
            <a:ext cx="1264625" cy="1264625"/>
          </a:xfrm>
          <a:prstGeom prst="ellipse">
            <a:avLst/>
          </a:prstGeom>
          <a:solidFill>
            <a:srgbClr val="00A4E0"/>
          </a:solidFill>
          <a:ln>
            <a:noFill/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ko-KR" altLang="en-US" sz="2400" b="1" spc="-70" dirty="0">
                <a:ln>
                  <a:solidFill>
                    <a:srgbClr val="5B9BD5">
                      <a:alpha val="0"/>
                    </a:srgb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미션</a:t>
            </a:r>
          </a:p>
        </p:txBody>
      </p:sp>
      <p:sp>
        <p:nvSpPr>
          <p:cNvPr id="43" name="타원 42">
            <a:extLst>
              <a:ext uri="{FF2B5EF4-FFF2-40B4-BE49-F238E27FC236}">
                <a16:creationId xmlns:a16="http://schemas.microsoft.com/office/drawing/2014/main" id="{E9E32794-EA9F-4CCB-B8CD-6E6FE9FA7CFF}"/>
              </a:ext>
            </a:extLst>
          </p:cNvPr>
          <p:cNvSpPr/>
          <p:nvPr/>
        </p:nvSpPr>
        <p:spPr>
          <a:xfrm>
            <a:off x="1198294" y="2370215"/>
            <a:ext cx="103710" cy="1037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44" name="타원 43">
            <a:extLst>
              <a:ext uri="{FF2B5EF4-FFF2-40B4-BE49-F238E27FC236}">
                <a16:creationId xmlns:a16="http://schemas.microsoft.com/office/drawing/2014/main" id="{04D1C706-5AFA-4696-879F-6AA6AE4070E7}"/>
              </a:ext>
            </a:extLst>
          </p:cNvPr>
          <p:cNvSpPr/>
          <p:nvPr/>
        </p:nvSpPr>
        <p:spPr>
          <a:xfrm>
            <a:off x="1198294" y="3773673"/>
            <a:ext cx="103710" cy="103710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pSp>
        <p:nvGrpSpPr>
          <p:cNvPr id="45" name="그룹 44"/>
          <p:cNvGrpSpPr/>
          <p:nvPr/>
        </p:nvGrpSpPr>
        <p:grpSpPr>
          <a:xfrm>
            <a:off x="2716911" y="1519218"/>
            <a:ext cx="7997270" cy="835428"/>
            <a:chOff x="2092350" y="1810360"/>
            <a:chExt cx="6719964" cy="862768"/>
          </a:xfrm>
        </p:grpSpPr>
        <p:grpSp>
          <p:nvGrpSpPr>
            <p:cNvPr id="46" name="그룹 45">
              <a:extLst>
                <a:ext uri="{FF2B5EF4-FFF2-40B4-BE49-F238E27FC236}">
                  <a16:creationId xmlns:a16="http://schemas.microsoft.com/office/drawing/2014/main" id="{DE5CB615-4988-4DDD-8BBD-F94D7D4763F4}"/>
                </a:ext>
              </a:extLst>
            </p:cNvPr>
            <p:cNvGrpSpPr/>
            <p:nvPr/>
          </p:nvGrpSpPr>
          <p:grpSpPr>
            <a:xfrm>
              <a:off x="2143082" y="1810360"/>
              <a:ext cx="234764" cy="195361"/>
              <a:chOff x="3829992" y="3827473"/>
              <a:chExt cx="515420" cy="428627"/>
            </a:xfrm>
            <a:solidFill>
              <a:srgbClr val="81DBFF"/>
            </a:solidFill>
          </p:grpSpPr>
          <p:sp>
            <p:nvSpPr>
              <p:cNvPr id="51" name="Freeform 10">
                <a:extLst>
                  <a:ext uri="{FF2B5EF4-FFF2-40B4-BE49-F238E27FC236}">
                    <a16:creationId xmlns:a16="http://schemas.microsoft.com/office/drawing/2014/main" id="{2BDC4B4D-D7B5-4877-B58D-2527089EA94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829992" y="3827473"/>
                <a:ext cx="233362" cy="428627"/>
              </a:xfrm>
              <a:custGeom>
                <a:avLst/>
                <a:gdLst>
                  <a:gd name="T0" fmla="*/ 65 w 104"/>
                  <a:gd name="T1" fmla="*/ 56 h 192"/>
                  <a:gd name="T2" fmla="*/ 89 w 104"/>
                  <a:gd name="T3" fmla="*/ 35 h 192"/>
                  <a:gd name="T4" fmla="*/ 90 w 104"/>
                  <a:gd name="T5" fmla="*/ 35 h 192"/>
                  <a:gd name="T6" fmla="*/ 90 w 104"/>
                  <a:gd name="T7" fmla="*/ 35 h 192"/>
                  <a:gd name="T8" fmla="*/ 97 w 104"/>
                  <a:gd name="T9" fmla="*/ 25 h 192"/>
                  <a:gd name="T10" fmla="*/ 97 w 104"/>
                  <a:gd name="T11" fmla="*/ 0 h 192"/>
                  <a:gd name="T12" fmla="*/ 24 w 104"/>
                  <a:gd name="T13" fmla="*/ 42 h 192"/>
                  <a:gd name="T14" fmla="*/ 0 w 104"/>
                  <a:gd name="T15" fmla="*/ 134 h 192"/>
                  <a:gd name="T16" fmla="*/ 0 w 104"/>
                  <a:gd name="T17" fmla="*/ 175 h 192"/>
                  <a:gd name="T18" fmla="*/ 5 w 104"/>
                  <a:gd name="T19" fmla="*/ 189 h 192"/>
                  <a:gd name="T20" fmla="*/ 18 w 104"/>
                  <a:gd name="T21" fmla="*/ 192 h 192"/>
                  <a:gd name="T22" fmla="*/ 77 w 104"/>
                  <a:gd name="T23" fmla="*/ 192 h 192"/>
                  <a:gd name="T24" fmla="*/ 104 w 104"/>
                  <a:gd name="T25" fmla="*/ 166 h 192"/>
                  <a:gd name="T26" fmla="*/ 104 w 104"/>
                  <a:gd name="T27" fmla="*/ 100 h 192"/>
                  <a:gd name="T28" fmla="*/ 57 w 104"/>
                  <a:gd name="T29" fmla="*/ 100 h 192"/>
                  <a:gd name="T30" fmla="*/ 65 w 104"/>
                  <a:gd name="T31" fmla="*/ 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192">
                    <a:moveTo>
                      <a:pt x="65" y="56"/>
                    </a:moveTo>
                    <a:cubicBezTo>
                      <a:pt x="71" y="47"/>
                      <a:pt x="79" y="40"/>
                      <a:pt x="89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4" y="33"/>
                      <a:pt x="97" y="29"/>
                      <a:pt x="97" y="25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63" y="5"/>
                      <a:pt x="39" y="19"/>
                      <a:pt x="24" y="42"/>
                    </a:cubicBezTo>
                    <a:cubicBezTo>
                      <a:pt x="8" y="65"/>
                      <a:pt x="0" y="95"/>
                      <a:pt x="0" y="134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82"/>
                      <a:pt x="2" y="186"/>
                      <a:pt x="5" y="189"/>
                    </a:cubicBezTo>
                    <a:cubicBezTo>
                      <a:pt x="8" y="191"/>
                      <a:pt x="12" y="192"/>
                      <a:pt x="18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2"/>
                      <a:pt x="104" y="180"/>
                      <a:pt x="104" y="166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6" y="82"/>
                      <a:pt x="59" y="68"/>
                      <a:pt x="65" y="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ko-KR" altLang="en-US" b="1" dirty="0">
                  <a:solidFill>
                    <a:prstClr val="black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52" name="Freeform 11">
                <a:extLst>
                  <a:ext uri="{FF2B5EF4-FFF2-40B4-BE49-F238E27FC236}">
                    <a16:creationId xmlns:a16="http://schemas.microsoft.com/office/drawing/2014/main" id="{8130C828-A9FC-4BAE-9C72-C1D91C66789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113635" y="3827473"/>
                <a:ext cx="231777" cy="428625"/>
              </a:xfrm>
              <a:custGeom>
                <a:avLst/>
                <a:gdLst>
                  <a:gd name="T0" fmla="*/ 65 w 104"/>
                  <a:gd name="T1" fmla="*/ 56 h 192"/>
                  <a:gd name="T2" fmla="*/ 89 w 104"/>
                  <a:gd name="T3" fmla="*/ 35 h 192"/>
                  <a:gd name="T4" fmla="*/ 89 w 104"/>
                  <a:gd name="T5" fmla="*/ 35 h 192"/>
                  <a:gd name="T6" fmla="*/ 90 w 104"/>
                  <a:gd name="T7" fmla="*/ 35 h 192"/>
                  <a:gd name="T8" fmla="*/ 96 w 104"/>
                  <a:gd name="T9" fmla="*/ 25 h 192"/>
                  <a:gd name="T10" fmla="*/ 96 w 104"/>
                  <a:gd name="T11" fmla="*/ 0 h 192"/>
                  <a:gd name="T12" fmla="*/ 23 w 104"/>
                  <a:gd name="T13" fmla="*/ 42 h 192"/>
                  <a:gd name="T14" fmla="*/ 0 w 104"/>
                  <a:gd name="T15" fmla="*/ 134 h 192"/>
                  <a:gd name="T16" fmla="*/ 0 w 104"/>
                  <a:gd name="T17" fmla="*/ 175 h 192"/>
                  <a:gd name="T18" fmla="*/ 5 w 104"/>
                  <a:gd name="T19" fmla="*/ 189 h 192"/>
                  <a:gd name="T20" fmla="*/ 18 w 104"/>
                  <a:gd name="T21" fmla="*/ 192 h 192"/>
                  <a:gd name="T22" fmla="*/ 77 w 104"/>
                  <a:gd name="T23" fmla="*/ 192 h 192"/>
                  <a:gd name="T24" fmla="*/ 104 w 104"/>
                  <a:gd name="T25" fmla="*/ 166 h 192"/>
                  <a:gd name="T26" fmla="*/ 104 w 104"/>
                  <a:gd name="T27" fmla="*/ 100 h 192"/>
                  <a:gd name="T28" fmla="*/ 57 w 104"/>
                  <a:gd name="T29" fmla="*/ 100 h 192"/>
                  <a:gd name="T30" fmla="*/ 65 w 104"/>
                  <a:gd name="T31" fmla="*/ 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192">
                    <a:moveTo>
                      <a:pt x="65" y="56"/>
                    </a:moveTo>
                    <a:cubicBezTo>
                      <a:pt x="71" y="47"/>
                      <a:pt x="79" y="40"/>
                      <a:pt x="89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90" y="35"/>
                      <a:pt x="90" y="35"/>
                    </a:cubicBezTo>
                    <a:cubicBezTo>
                      <a:pt x="94" y="33"/>
                      <a:pt x="96" y="29"/>
                      <a:pt x="96" y="2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63" y="5"/>
                      <a:pt x="39" y="19"/>
                      <a:pt x="23" y="42"/>
                    </a:cubicBezTo>
                    <a:cubicBezTo>
                      <a:pt x="8" y="65"/>
                      <a:pt x="0" y="95"/>
                      <a:pt x="0" y="134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82"/>
                      <a:pt x="2" y="186"/>
                      <a:pt x="5" y="189"/>
                    </a:cubicBezTo>
                    <a:cubicBezTo>
                      <a:pt x="8" y="191"/>
                      <a:pt x="12" y="192"/>
                      <a:pt x="18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2"/>
                      <a:pt x="104" y="180"/>
                      <a:pt x="104" y="166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6" y="82"/>
                      <a:pt x="58" y="68"/>
                      <a:pt x="65" y="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ko-KR" altLang="en-US" b="1" dirty="0">
                  <a:solidFill>
                    <a:prstClr val="black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sp>
          <p:nvSpPr>
            <p:cNvPr id="47" name="직사각형 46">
              <a:extLst>
                <a:ext uri="{FF2B5EF4-FFF2-40B4-BE49-F238E27FC236}">
                  <a16:creationId xmlns:a16="http://schemas.microsoft.com/office/drawing/2014/main" id="{BB934832-06D4-434F-8FA8-D6263EE12740}"/>
                </a:ext>
              </a:extLst>
            </p:cNvPr>
            <p:cNvSpPr/>
            <p:nvPr/>
          </p:nvSpPr>
          <p:spPr>
            <a:xfrm>
              <a:off x="2092350" y="1842131"/>
              <a:ext cx="6719964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defTabSz="995478">
                <a:defRPr/>
              </a:pPr>
              <a:r>
                <a:rPr lang="ko-KR" altLang="en-US" sz="1700" b="1" spc="-70" dirty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 </a:t>
              </a:r>
              <a:r>
                <a:rPr lang="ko-KR" altLang="en-US" sz="2400" b="1" spc="-7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지적재조사사업의 효율성</a:t>
              </a:r>
              <a:r>
                <a:rPr lang="en-US" altLang="ko-KR" sz="2400" b="1" spc="-7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·</a:t>
              </a:r>
              <a:r>
                <a:rPr lang="ko-KR" altLang="en-US" sz="2400" b="1" spc="-70" dirty="0" smtClean="0">
                  <a:ln>
                    <a:solidFill>
                      <a:prstClr val="white">
                        <a:alpha val="0"/>
                      </a:prstClr>
                    </a:solidFill>
                  </a:ln>
                  <a:solidFill>
                    <a:prstClr val="black">
                      <a:lumMod val="75000"/>
                      <a:lumOff val="25000"/>
                    </a:prstClr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rPr>
                <a:t>신속성 확보로 성공적 사업 추진</a:t>
              </a:r>
              <a:endParaRPr lang="en-US" altLang="ko-KR" sz="1700" b="1" spc="-70" dirty="0">
                <a:ln>
                  <a:solidFill>
                    <a:prstClr val="white">
                      <a:alpha val="0"/>
                    </a:prstClr>
                  </a:solidFill>
                </a:ln>
                <a:solidFill>
                  <a:prstClr val="black">
                    <a:lumMod val="75000"/>
                    <a:lumOff val="2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endParaRPr>
            </a:p>
          </p:txBody>
        </p:sp>
        <p:grpSp>
          <p:nvGrpSpPr>
            <p:cNvPr id="48" name="그룹 47">
              <a:extLst>
                <a:ext uri="{FF2B5EF4-FFF2-40B4-BE49-F238E27FC236}">
                  <a16:creationId xmlns:a16="http://schemas.microsoft.com/office/drawing/2014/main" id="{B51BB8CE-FA5D-4752-A9A6-0423B13EC172}"/>
                </a:ext>
              </a:extLst>
            </p:cNvPr>
            <p:cNvGrpSpPr/>
            <p:nvPr/>
          </p:nvGrpSpPr>
          <p:grpSpPr>
            <a:xfrm flipH="1" flipV="1">
              <a:off x="8552056" y="1810360"/>
              <a:ext cx="229214" cy="195360"/>
              <a:chOff x="646834" y="3827463"/>
              <a:chExt cx="503235" cy="428625"/>
            </a:xfrm>
            <a:solidFill>
              <a:srgbClr val="81DBFF"/>
            </a:solidFill>
          </p:grpSpPr>
          <p:sp>
            <p:nvSpPr>
              <p:cNvPr id="49" name="Freeform 10">
                <a:extLst>
                  <a:ext uri="{FF2B5EF4-FFF2-40B4-BE49-F238E27FC236}">
                    <a16:creationId xmlns:a16="http://schemas.microsoft.com/office/drawing/2014/main" id="{10749D8A-B9C9-474D-94B1-F8304FB3CC3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46834" y="3827463"/>
                <a:ext cx="233362" cy="428625"/>
              </a:xfrm>
              <a:custGeom>
                <a:avLst/>
                <a:gdLst>
                  <a:gd name="T0" fmla="*/ 65 w 104"/>
                  <a:gd name="T1" fmla="*/ 56 h 192"/>
                  <a:gd name="T2" fmla="*/ 89 w 104"/>
                  <a:gd name="T3" fmla="*/ 35 h 192"/>
                  <a:gd name="T4" fmla="*/ 90 w 104"/>
                  <a:gd name="T5" fmla="*/ 35 h 192"/>
                  <a:gd name="T6" fmla="*/ 90 w 104"/>
                  <a:gd name="T7" fmla="*/ 35 h 192"/>
                  <a:gd name="T8" fmla="*/ 97 w 104"/>
                  <a:gd name="T9" fmla="*/ 25 h 192"/>
                  <a:gd name="T10" fmla="*/ 97 w 104"/>
                  <a:gd name="T11" fmla="*/ 0 h 192"/>
                  <a:gd name="T12" fmla="*/ 24 w 104"/>
                  <a:gd name="T13" fmla="*/ 42 h 192"/>
                  <a:gd name="T14" fmla="*/ 0 w 104"/>
                  <a:gd name="T15" fmla="*/ 134 h 192"/>
                  <a:gd name="T16" fmla="*/ 0 w 104"/>
                  <a:gd name="T17" fmla="*/ 175 h 192"/>
                  <a:gd name="T18" fmla="*/ 5 w 104"/>
                  <a:gd name="T19" fmla="*/ 189 h 192"/>
                  <a:gd name="T20" fmla="*/ 18 w 104"/>
                  <a:gd name="T21" fmla="*/ 192 h 192"/>
                  <a:gd name="T22" fmla="*/ 77 w 104"/>
                  <a:gd name="T23" fmla="*/ 192 h 192"/>
                  <a:gd name="T24" fmla="*/ 104 w 104"/>
                  <a:gd name="T25" fmla="*/ 166 h 192"/>
                  <a:gd name="T26" fmla="*/ 104 w 104"/>
                  <a:gd name="T27" fmla="*/ 100 h 192"/>
                  <a:gd name="T28" fmla="*/ 57 w 104"/>
                  <a:gd name="T29" fmla="*/ 100 h 192"/>
                  <a:gd name="T30" fmla="*/ 65 w 104"/>
                  <a:gd name="T31" fmla="*/ 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192">
                    <a:moveTo>
                      <a:pt x="65" y="56"/>
                    </a:moveTo>
                    <a:cubicBezTo>
                      <a:pt x="71" y="47"/>
                      <a:pt x="79" y="40"/>
                      <a:pt x="89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0" y="35"/>
                      <a:pt x="90" y="35"/>
                      <a:pt x="90" y="35"/>
                    </a:cubicBezTo>
                    <a:cubicBezTo>
                      <a:pt x="94" y="33"/>
                      <a:pt x="97" y="29"/>
                      <a:pt x="97" y="25"/>
                    </a:cubicBezTo>
                    <a:cubicBezTo>
                      <a:pt x="97" y="0"/>
                      <a:pt x="97" y="0"/>
                      <a:pt x="97" y="0"/>
                    </a:cubicBezTo>
                    <a:cubicBezTo>
                      <a:pt x="63" y="5"/>
                      <a:pt x="39" y="19"/>
                      <a:pt x="24" y="42"/>
                    </a:cubicBezTo>
                    <a:cubicBezTo>
                      <a:pt x="8" y="65"/>
                      <a:pt x="0" y="95"/>
                      <a:pt x="0" y="134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82"/>
                      <a:pt x="2" y="186"/>
                      <a:pt x="5" y="189"/>
                    </a:cubicBezTo>
                    <a:cubicBezTo>
                      <a:pt x="8" y="191"/>
                      <a:pt x="12" y="192"/>
                      <a:pt x="18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2"/>
                      <a:pt x="104" y="180"/>
                      <a:pt x="104" y="166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6" y="82"/>
                      <a:pt x="59" y="68"/>
                      <a:pt x="65" y="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ko-KR" altLang="en-US" b="1" dirty="0">
                  <a:solidFill>
                    <a:prstClr val="black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50" name="Freeform 11">
                <a:extLst>
                  <a:ext uri="{FF2B5EF4-FFF2-40B4-BE49-F238E27FC236}">
                    <a16:creationId xmlns:a16="http://schemas.microsoft.com/office/drawing/2014/main" id="{8AA32906-92BC-4EF8-8A5C-B58E7D0B0D2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18292" y="3827463"/>
                <a:ext cx="231777" cy="428625"/>
              </a:xfrm>
              <a:custGeom>
                <a:avLst/>
                <a:gdLst>
                  <a:gd name="T0" fmla="*/ 65 w 104"/>
                  <a:gd name="T1" fmla="*/ 56 h 192"/>
                  <a:gd name="T2" fmla="*/ 89 w 104"/>
                  <a:gd name="T3" fmla="*/ 35 h 192"/>
                  <a:gd name="T4" fmla="*/ 89 w 104"/>
                  <a:gd name="T5" fmla="*/ 35 h 192"/>
                  <a:gd name="T6" fmla="*/ 90 w 104"/>
                  <a:gd name="T7" fmla="*/ 35 h 192"/>
                  <a:gd name="T8" fmla="*/ 96 w 104"/>
                  <a:gd name="T9" fmla="*/ 25 h 192"/>
                  <a:gd name="T10" fmla="*/ 96 w 104"/>
                  <a:gd name="T11" fmla="*/ 0 h 192"/>
                  <a:gd name="T12" fmla="*/ 23 w 104"/>
                  <a:gd name="T13" fmla="*/ 42 h 192"/>
                  <a:gd name="T14" fmla="*/ 0 w 104"/>
                  <a:gd name="T15" fmla="*/ 134 h 192"/>
                  <a:gd name="T16" fmla="*/ 0 w 104"/>
                  <a:gd name="T17" fmla="*/ 175 h 192"/>
                  <a:gd name="T18" fmla="*/ 5 w 104"/>
                  <a:gd name="T19" fmla="*/ 189 h 192"/>
                  <a:gd name="T20" fmla="*/ 18 w 104"/>
                  <a:gd name="T21" fmla="*/ 192 h 192"/>
                  <a:gd name="T22" fmla="*/ 77 w 104"/>
                  <a:gd name="T23" fmla="*/ 192 h 192"/>
                  <a:gd name="T24" fmla="*/ 104 w 104"/>
                  <a:gd name="T25" fmla="*/ 166 h 192"/>
                  <a:gd name="T26" fmla="*/ 104 w 104"/>
                  <a:gd name="T27" fmla="*/ 100 h 192"/>
                  <a:gd name="T28" fmla="*/ 57 w 104"/>
                  <a:gd name="T29" fmla="*/ 100 h 192"/>
                  <a:gd name="T30" fmla="*/ 65 w 104"/>
                  <a:gd name="T31" fmla="*/ 56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04" h="192">
                    <a:moveTo>
                      <a:pt x="65" y="56"/>
                    </a:moveTo>
                    <a:cubicBezTo>
                      <a:pt x="71" y="47"/>
                      <a:pt x="79" y="40"/>
                      <a:pt x="89" y="35"/>
                    </a:cubicBezTo>
                    <a:cubicBezTo>
                      <a:pt x="89" y="35"/>
                      <a:pt x="89" y="35"/>
                      <a:pt x="89" y="35"/>
                    </a:cubicBezTo>
                    <a:cubicBezTo>
                      <a:pt x="89" y="35"/>
                      <a:pt x="90" y="35"/>
                      <a:pt x="90" y="35"/>
                    </a:cubicBezTo>
                    <a:cubicBezTo>
                      <a:pt x="94" y="33"/>
                      <a:pt x="96" y="29"/>
                      <a:pt x="96" y="25"/>
                    </a:cubicBezTo>
                    <a:cubicBezTo>
                      <a:pt x="96" y="0"/>
                      <a:pt x="96" y="0"/>
                      <a:pt x="96" y="0"/>
                    </a:cubicBezTo>
                    <a:cubicBezTo>
                      <a:pt x="63" y="5"/>
                      <a:pt x="39" y="19"/>
                      <a:pt x="23" y="42"/>
                    </a:cubicBezTo>
                    <a:cubicBezTo>
                      <a:pt x="8" y="65"/>
                      <a:pt x="0" y="95"/>
                      <a:pt x="0" y="134"/>
                    </a:cubicBezTo>
                    <a:cubicBezTo>
                      <a:pt x="0" y="175"/>
                      <a:pt x="0" y="175"/>
                      <a:pt x="0" y="175"/>
                    </a:cubicBezTo>
                    <a:cubicBezTo>
                      <a:pt x="0" y="182"/>
                      <a:pt x="2" y="186"/>
                      <a:pt x="5" y="189"/>
                    </a:cubicBezTo>
                    <a:cubicBezTo>
                      <a:pt x="8" y="191"/>
                      <a:pt x="12" y="192"/>
                      <a:pt x="18" y="192"/>
                    </a:cubicBezTo>
                    <a:cubicBezTo>
                      <a:pt x="77" y="192"/>
                      <a:pt x="77" y="192"/>
                      <a:pt x="77" y="192"/>
                    </a:cubicBezTo>
                    <a:cubicBezTo>
                      <a:pt x="92" y="192"/>
                      <a:pt x="104" y="180"/>
                      <a:pt x="104" y="166"/>
                    </a:cubicBezTo>
                    <a:cubicBezTo>
                      <a:pt x="104" y="100"/>
                      <a:pt x="104" y="100"/>
                      <a:pt x="104" y="100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6" y="82"/>
                      <a:pt x="58" y="68"/>
                      <a:pt x="65" y="56"/>
                    </a:cubicBezTo>
                    <a:close/>
                  </a:path>
                </a:pathLst>
              </a:custGeom>
              <a:solidFill>
                <a:schemeClr val="bg1">
                  <a:lumMod val="75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defRPr/>
                </a:pPr>
                <a:endParaRPr lang="ko-KR" altLang="en-US" b="1" dirty="0">
                  <a:solidFill>
                    <a:prstClr val="black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sp>
        <p:nvSpPr>
          <p:cNvPr id="57" name="자유형 3">
            <a:extLst>
              <a:ext uri="{FF2B5EF4-FFF2-40B4-BE49-F238E27FC236}">
                <a16:creationId xmlns:a16="http://schemas.microsoft.com/office/drawing/2014/main" id="{66A7E733-FD53-4DBE-908F-6307929DBA7E}"/>
              </a:ext>
            </a:extLst>
          </p:cNvPr>
          <p:cNvSpPr/>
          <p:nvPr/>
        </p:nvSpPr>
        <p:spPr>
          <a:xfrm rot="10800000">
            <a:off x="11182735" y="1110394"/>
            <a:ext cx="339747" cy="4430267"/>
          </a:xfrm>
          <a:custGeom>
            <a:avLst/>
            <a:gdLst>
              <a:gd name="connsiteX0" fmla="*/ 0 w 247650"/>
              <a:gd name="connsiteY0" fmla="*/ 0 h 4940300"/>
              <a:gd name="connsiteX1" fmla="*/ 0 w 247650"/>
              <a:gd name="connsiteY1" fmla="*/ 4940300 h 4940300"/>
              <a:gd name="connsiteX2" fmla="*/ 247650 w 247650"/>
              <a:gd name="connsiteY2" fmla="*/ 4629150 h 4940300"/>
              <a:gd name="connsiteX3" fmla="*/ 114300 w 247650"/>
              <a:gd name="connsiteY3" fmla="*/ 4629150 h 4940300"/>
              <a:gd name="connsiteX4" fmla="*/ 114300 w 247650"/>
              <a:gd name="connsiteY4" fmla="*/ 6350 h 4940300"/>
              <a:gd name="connsiteX5" fmla="*/ 0 w 247650"/>
              <a:gd name="connsiteY5" fmla="*/ 0 h 4940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47650" h="4940300">
                <a:moveTo>
                  <a:pt x="0" y="0"/>
                </a:moveTo>
                <a:lnTo>
                  <a:pt x="0" y="4940300"/>
                </a:lnTo>
                <a:lnTo>
                  <a:pt x="247650" y="4629150"/>
                </a:lnTo>
                <a:lnTo>
                  <a:pt x="114300" y="4629150"/>
                </a:lnTo>
                <a:lnTo>
                  <a:pt x="114300" y="6350"/>
                </a:lnTo>
                <a:lnTo>
                  <a:pt x="0" y="0"/>
                </a:lnTo>
                <a:close/>
              </a:path>
            </a:pathLst>
          </a:custGeom>
          <a:gradFill flip="none" rotWithShape="1">
            <a:gsLst>
              <a:gs pos="0">
                <a:srgbClr val="A7E6FF"/>
              </a:gs>
              <a:gs pos="100000">
                <a:srgbClr val="0B4B77"/>
              </a:gs>
            </a:gsLst>
            <a:lin ang="54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b="1" dirty="0">
              <a:solidFill>
                <a:prstClr val="white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58" name="순서도: 대체 처리 57">
            <a:extLst>
              <a:ext uri="{FF2B5EF4-FFF2-40B4-BE49-F238E27FC236}">
                <a16:creationId xmlns:a16="http://schemas.microsoft.com/office/drawing/2014/main" id="{B32A5672-BB01-4571-A1AF-ABEE5A933AB5}"/>
              </a:ext>
            </a:extLst>
          </p:cNvPr>
          <p:cNvSpPr/>
          <p:nvPr/>
        </p:nvSpPr>
        <p:spPr>
          <a:xfrm>
            <a:off x="1198294" y="5698064"/>
            <a:ext cx="9777020" cy="682417"/>
          </a:xfrm>
          <a:prstGeom prst="flowChartAlternateProcess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 latinLnBrk="0">
              <a:defRPr/>
            </a:pPr>
            <a:r>
              <a:rPr lang="en-US" altLang="ko-KR" sz="20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en-US" altLang="ko-KR" sz="16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(Robotic Process Automation)</a:t>
            </a:r>
            <a:r>
              <a:rPr lang="en-US" altLang="ko-KR" sz="20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20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적용            </a:t>
            </a:r>
            <a:r>
              <a:rPr lang="ko-KR" altLang="en-US" sz="2000" b="1" kern="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지적재조사사업의</a:t>
            </a:r>
            <a:r>
              <a:rPr lang="ko-KR" altLang="en-US" sz="2000" b="1" kern="0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 성과물 작성의 자동화 </a:t>
            </a:r>
            <a:endParaRPr lang="ko-KR" altLang="en-US" sz="2000" b="1" kern="0" dirty="0">
              <a:solidFill>
                <a:srgbClr val="FFFF00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grpSp>
        <p:nvGrpSpPr>
          <p:cNvPr id="8" name="그룹 7"/>
          <p:cNvGrpSpPr/>
          <p:nvPr/>
        </p:nvGrpSpPr>
        <p:grpSpPr>
          <a:xfrm>
            <a:off x="2630373" y="3889109"/>
            <a:ext cx="7695191" cy="1628430"/>
            <a:chOff x="2391304" y="3889109"/>
            <a:chExt cx="7695191" cy="1628430"/>
          </a:xfrm>
        </p:grpSpPr>
        <p:grpSp>
          <p:nvGrpSpPr>
            <p:cNvPr id="2" name="그룹 1"/>
            <p:cNvGrpSpPr/>
            <p:nvPr/>
          </p:nvGrpSpPr>
          <p:grpSpPr>
            <a:xfrm>
              <a:off x="2391304" y="3889110"/>
              <a:ext cx="2000060" cy="1628429"/>
              <a:chOff x="2584154" y="3889110"/>
              <a:chExt cx="1614361" cy="1628429"/>
            </a:xfrm>
          </p:grpSpPr>
          <p:sp>
            <p:nvSpPr>
              <p:cNvPr id="55" name="타원 54">
                <a:extLst>
                  <a:ext uri="{FF2B5EF4-FFF2-40B4-BE49-F238E27FC236}">
                    <a16:creationId xmlns:a16="http://schemas.microsoft.com/office/drawing/2014/main" id="{5D7FC235-5C09-489F-888A-724CD91B2D3A}"/>
                  </a:ext>
                </a:extLst>
              </p:cNvPr>
              <p:cNvSpPr/>
              <p:nvPr/>
            </p:nvSpPr>
            <p:spPr>
              <a:xfrm>
                <a:off x="2584154" y="3889110"/>
                <a:ext cx="1614361" cy="1628429"/>
              </a:xfrm>
              <a:prstGeom prst="ellipse">
                <a:avLst/>
              </a:prstGeom>
              <a:solidFill>
                <a:srgbClr val="0B84E4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E0DD2A77-D681-401E-BE08-8E3DF8D4E66C}"/>
                  </a:ext>
                </a:extLst>
              </p:cNvPr>
              <p:cNvSpPr txBox="1"/>
              <p:nvPr/>
            </p:nvSpPr>
            <p:spPr>
              <a:xfrm>
                <a:off x="2689278" y="4295520"/>
                <a:ext cx="1404112" cy="815608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ko-KR" sz="500" b="1" dirty="0">
                  <a:ln>
                    <a:solidFill>
                      <a:srgbClr val="386FB1">
                        <a:alpha val="0"/>
                      </a:srgbClr>
                    </a:solidFill>
                  </a:ln>
                  <a:solidFill>
                    <a:srgbClr val="FFFF00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1600" b="1" dirty="0" smtClean="0"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사업예산의 증가</a:t>
                </a:r>
                <a:endParaRPr kumimoji="1" lang="en-US" altLang="ko-KR" sz="1600" b="1" dirty="0" smtClean="0"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ko-KR" sz="13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1300" b="1" dirty="0" smtClean="0">
                    <a:ln>
                      <a:solidFill>
                        <a:srgbClr val="386FB1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업무의 효율</a:t>
                </a:r>
                <a:r>
                  <a:rPr kumimoji="1" lang="en-US" altLang="ko-KR" sz="1300" b="1" dirty="0" smtClean="0">
                    <a:ln>
                      <a:solidFill>
                        <a:srgbClr val="386FB1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·</a:t>
                </a:r>
                <a:r>
                  <a:rPr kumimoji="1" lang="ko-KR" altLang="en-US" sz="1300" b="1" dirty="0" smtClean="0">
                    <a:ln>
                      <a:solidFill>
                        <a:srgbClr val="386FB1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신속 처리</a:t>
                </a:r>
                <a:endParaRPr kumimoji="1" lang="en-US" altLang="ko-KR" sz="13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grpSp>
          <p:nvGrpSpPr>
            <p:cNvPr id="3" name="그룹 2"/>
            <p:cNvGrpSpPr/>
            <p:nvPr/>
          </p:nvGrpSpPr>
          <p:grpSpPr>
            <a:xfrm>
              <a:off x="5236062" y="3889109"/>
              <a:ext cx="2005677" cy="1628430"/>
              <a:chOff x="5421718" y="3889109"/>
              <a:chExt cx="1618895" cy="1628430"/>
            </a:xfrm>
          </p:grpSpPr>
          <p:sp>
            <p:nvSpPr>
              <p:cNvPr id="60" name="타원 59">
                <a:extLst>
                  <a:ext uri="{FF2B5EF4-FFF2-40B4-BE49-F238E27FC236}">
                    <a16:creationId xmlns:a16="http://schemas.microsoft.com/office/drawing/2014/main" id="{0E6F2C00-99B6-442B-864E-98A7AF072B4A}"/>
                  </a:ext>
                </a:extLst>
              </p:cNvPr>
              <p:cNvSpPr/>
              <p:nvPr/>
            </p:nvSpPr>
            <p:spPr>
              <a:xfrm>
                <a:off x="5423986" y="3889109"/>
                <a:ext cx="1614361" cy="1628430"/>
              </a:xfrm>
              <a:prstGeom prst="ellipse">
                <a:avLst/>
              </a:prstGeom>
              <a:solidFill>
                <a:srgbClr val="0B84E4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5C6C9E93-66BE-4645-B959-C1420C5C89D9}"/>
                  </a:ext>
                </a:extLst>
              </p:cNvPr>
              <p:cNvSpPr txBox="1"/>
              <p:nvPr/>
            </p:nvSpPr>
            <p:spPr>
              <a:xfrm>
                <a:off x="5421718" y="4333992"/>
                <a:ext cx="1618895" cy="73866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1600" b="1" dirty="0" smtClean="0">
                    <a:ln>
                      <a:solidFill>
                        <a:srgbClr val="386FB1">
                          <a:alpha val="0"/>
                        </a:srgbClr>
                      </a:solidFill>
                    </a:ln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효율적 인력 활용</a:t>
                </a:r>
                <a:endParaRPr kumimoji="1" lang="en-US" altLang="ko-KR" sz="16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ko-KR" sz="13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1300" b="1" dirty="0" smtClean="0">
                    <a:ln>
                      <a:solidFill>
                        <a:srgbClr val="386FB1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노동집약적 사업추진 탈피</a:t>
                </a:r>
                <a:endParaRPr kumimoji="1" lang="en-US" altLang="ko-KR" sz="13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  <p:grpSp>
          <p:nvGrpSpPr>
            <p:cNvPr id="4" name="그룹 3"/>
            <p:cNvGrpSpPr/>
            <p:nvPr/>
          </p:nvGrpSpPr>
          <p:grpSpPr>
            <a:xfrm>
              <a:off x="8086437" y="3889110"/>
              <a:ext cx="2000058" cy="1628429"/>
              <a:chOff x="8279286" y="3889110"/>
              <a:chExt cx="1614360" cy="1628429"/>
            </a:xfrm>
          </p:grpSpPr>
          <p:sp>
            <p:nvSpPr>
              <p:cNvPr id="63" name="타원 62">
                <a:extLst>
                  <a:ext uri="{FF2B5EF4-FFF2-40B4-BE49-F238E27FC236}">
                    <a16:creationId xmlns:a16="http://schemas.microsoft.com/office/drawing/2014/main" id="{DFA508AA-95EF-4515-9496-DDAE7BFA1A7B}"/>
                  </a:ext>
                </a:extLst>
              </p:cNvPr>
              <p:cNvSpPr/>
              <p:nvPr/>
            </p:nvSpPr>
            <p:spPr>
              <a:xfrm>
                <a:off x="8279286" y="3889110"/>
                <a:ext cx="1614360" cy="1628429"/>
              </a:xfrm>
              <a:prstGeom prst="ellipse">
                <a:avLst/>
              </a:prstGeom>
              <a:solidFill>
                <a:srgbClr val="0B84E4"/>
              </a:solidFill>
              <a:ln>
                <a:noFill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200" b="1" dirty="0"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  <p:sp>
            <p:nvSpPr>
              <p:cNvPr id="64" name="TextBox 63">
                <a:extLst>
                  <a:ext uri="{FF2B5EF4-FFF2-40B4-BE49-F238E27FC236}">
                    <a16:creationId xmlns:a16="http://schemas.microsoft.com/office/drawing/2014/main" id="{259358A8-826C-4B92-97C4-7C9E66290FE0}"/>
                  </a:ext>
                </a:extLst>
              </p:cNvPr>
              <p:cNvSpPr txBox="1"/>
              <p:nvPr/>
            </p:nvSpPr>
            <p:spPr>
              <a:xfrm>
                <a:off x="8321657" y="4333992"/>
                <a:ext cx="1529618" cy="738664"/>
              </a:xfrm>
              <a:prstGeom prst="rect">
                <a:avLst/>
              </a:prstGeom>
              <a:noFill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rtlCol="0">
                <a:spAutoFit/>
              </a:bodyPr>
              <a:lstStyle/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1600" b="1" dirty="0" smtClean="0">
                    <a:ln>
                      <a:solidFill>
                        <a:srgbClr val="386FB1">
                          <a:alpha val="0"/>
                        </a:srgbClr>
                      </a:solidFill>
                    </a:ln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성과의 정확성 확보</a:t>
                </a:r>
                <a:endParaRPr kumimoji="1" lang="en-US" altLang="ko-KR" sz="16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endParaRPr kumimoji="1" lang="en-US" altLang="ko-KR" sz="13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  <a:p>
                <a:pPr algn="ctr" defTabSz="880128" eaLnBrk="0" fontAlgn="base" hangingPunct="0">
                  <a:spcBef>
                    <a:spcPct val="0"/>
                  </a:spcBef>
                  <a:spcAft>
                    <a:spcPct val="0"/>
                  </a:spcAft>
                  <a:defRPr/>
                </a:pPr>
                <a:r>
                  <a:rPr kumimoji="1" lang="ko-KR" altLang="en-US" sz="1300" b="1" dirty="0" smtClean="0">
                    <a:ln>
                      <a:solidFill>
                        <a:srgbClr val="386FB1">
                          <a:alpha val="0"/>
                        </a:srgbClr>
                      </a:solidFill>
                    </a:ln>
                    <a:solidFill>
                      <a:schemeClr val="bg1"/>
                    </a:solidFill>
                    <a:latin typeface="나눔고딕" panose="020D0604000000000000" pitchFamily="50" charset="-127"/>
                    <a:ea typeface="나눔고딕" panose="020D0604000000000000" pitchFamily="50" charset="-127"/>
                  </a:rPr>
                  <a:t>입력 데이터 무결성 확보</a:t>
                </a:r>
                <a:endParaRPr kumimoji="1" lang="en-US" altLang="ko-KR" sz="1300" b="1" dirty="0" smtClean="0">
                  <a:ln>
                    <a:solidFill>
                      <a:srgbClr val="386FB1">
                        <a:alpha val="0"/>
                      </a:srgbClr>
                    </a:solidFill>
                  </a:ln>
                  <a:solidFill>
                    <a:schemeClr val="bg1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</a:endParaRPr>
              </a:p>
            </p:txBody>
          </p:sp>
        </p:grpSp>
      </p:grpSp>
      <p:grpSp>
        <p:nvGrpSpPr>
          <p:cNvPr id="7" name="그룹 6"/>
          <p:cNvGrpSpPr/>
          <p:nvPr/>
        </p:nvGrpSpPr>
        <p:grpSpPr>
          <a:xfrm>
            <a:off x="2156673" y="2708373"/>
            <a:ext cx="8642591" cy="788880"/>
            <a:chOff x="2156673" y="2708373"/>
            <a:chExt cx="8642591" cy="788880"/>
          </a:xfrm>
        </p:grpSpPr>
        <p:sp>
          <p:nvSpPr>
            <p:cNvPr id="53" name="모서리가 둥근 직사각형 169">
              <a:extLst>
                <a:ext uri="{FF2B5EF4-FFF2-40B4-BE49-F238E27FC236}">
                  <a16:creationId xmlns:a16="http://schemas.microsoft.com/office/drawing/2014/main" id="{35759801-F266-433B-87B0-ED15772A8D74}"/>
                </a:ext>
              </a:extLst>
            </p:cNvPr>
            <p:cNvSpPr/>
            <p:nvPr/>
          </p:nvSpPr>
          <p:spPr bwMode="auto">
            <a:xfrm>
              <a:off x="2156673" y="2708373"/>
              <a:ext cx="1800000" cy="788880"/>
            </a:xfrm>
            <a:prstGeom prst="roundRect">
              <a:avLst>
                <a:gd name="adj" fmla="val 50000"/>
              </a:avLst>
            </a:prstGeom>
            <a:solidFill>
              <a:srgbClr val="00A4E0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latinLnBrk="0" hangingPunct="0">
                <a:buSzPct val="140000"/>
                <a:tabLst>
                  <a:tab pos="5648325" algn="l"/>
                </a:tabLst>
                <a:defRPr/>
              </a:pPr>
              <a:r>
                <a:rPr lang="en-US" altLang="ko-KR" b="1" kern="0" spc="-15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RPA </a:t>
              </a:r>
              <a:r>
                <a:rPr lang="ko-KR" altLang="en-US" b="1" kern="0" spc="-30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적용가능성</a:t>
              </a:r>
              <a:endParaRPr lang="en-US" altLang="ko-KR" b="1" kern="0" spc="-300" dirty="0" smtClean="0">
                <a:ln>
                  <a:solidFill>
                    <a:prstClr val="white">
                      <a:lumMod val="95000"/>
                      <a:alpha val="0"/>
                    </a:prstClr>
                  </a:solidFill>
                </a:ln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endParaRPr>
            </a:p>
            <a:p>
              <a:pPr algn="ctr" eaLnBrk="0" latinLnBrk="0" hangingPunct="0">
                <a:buSzPct val="140000"/>
                <a:tabLst>
                  <a:tab pos="5648325" algn="l"/>
                </a:tabLst>
                <a:defRPr/>
              </a:pPr>
              <a:r>
                <a:rPr lang="ko-KR" altLang="en-US" b="1" kern="0" spc="-8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분석</a:t>
              </a:r>
              <a:endParaRPr lang="ko-KR" altLang="en-US" b="1" kern="0" spc="-80" dirty="0">
                <a:ln>
                  <a:solidFill>
                    <a:prstClr val="white">
                      <a:lumMod val="95000"/>
                      <a:alpha val="0"/>
                    </a:prstClr>
                  </a:solidFill>
                </a:ln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endParaRPr>
            </a:p>
          </p:txBody>
        </p:sp>
        <p:sp>
          <p:nvSpPr>
            <p:cNvPr id="65" name="모서리가 둥근 직사각형 169">
              <a:extLst>
                <a:ext uri="{FF2B5EF4-FFF2-40B4-BE49-F238E27FC236}">
                  <a16:creationId xmlns:a16="http://schemas.microsoft.com/office/drawing/2014/main" id="{35759801-F266-433B-87B0-ED15772A8D74}"/>
                </a:ext>
              </a:extLst>
            </p:cNvPr>
            <p:cNvSpPr/>
            <p:nvPr/>
          </p:nvSpPr>
          <p:spPr bwMode="auto">
            <a:xfrm>
              <a:off x="6718437" y="2708373"/>
              <a:ext cx="1800000" cy="7888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3">
                    <a:lumMod val="67000"/>
                  </a:schemeClr>
                </a:gs>
                <a:gs pos="48000">
                  <a:schemeClr val="accent3">
                    <a:lumMod val="97000"/>
                    <a:lumOff val="3000"/>
                  </a:schemeClr>
                </a:gs>
                <a:gs pos="100000">
                  <a:schemeClr val="accent3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latinLnBrk="0" hangingPunct="0">
                <a:buSzPct val="140000"/>
                <a:tabLst>
                  <a:tab pos="5648325" algn="l"/>
                </a:tabLst>
                <a:defRPr/>
              </a:pPr>
              <a:r>
                <a:rPr lang="en-US" altLang="ko-KR" b="1" kern="0" spc="-8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RPA </a:t>
              </a:r>
              <a:r>
                <a:rPr lang="ko-KR" altLang="en-US" b="1" kern="0" spc="-8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적용기준 작성</a:t>
              </a:r>
              <a:endParaRPr lang="ko-KR" altLang="en-US" b="1" kern="0" spc="-80" dirty="0">
                <a:ln>
                  <a:solidFill>
                    <a:prstClr val="white">
                      <a:lumMod val="95000"/>
                      <a:alpha val="0"/>
                    </a:prstClr>
                  </a:solidFill>
                </a:ln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endParaRPr>
            </a:p>
          </p:txBody>
        </p:sp>
        <p:sp>
          <p:nvSpPr>
            <p:cNvPr id="66" name="모서리가 둥근 직사각형 169">
              <a:extLst>
                <a:ext uri="{FF2B5EF4-FFF2-40B4-BE49-F238E27FC236}">
                  <a16:creationId xmlns:a16="http://schemas.microsoft.com/office/drawing/2014/main" id="{35759801-F266-433B-87B0-ED15772A8D74}"/>
                </a:ext>
              </a:extLst>
            </p:cNvPr>
            <p:cNvSpPr/>
            <p:nvPr/>
          </p:nvSpPr>
          <p:spPr bwMode="auto">
            <a:xfrm>
              <a:off x="8999264" y="2708373"/>
              <a:ext cx="1800000" cy="7888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1">
                    <a:lumMod val="67000"/>
                  </a:schemeClr>
                </a:gs>
                <a:gs pos="48000">
                  <a:schemeClr val="accent1">
                    <a:lumMod val="97000"/>
                    <a:lumOff val="3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latinLnBrk="0" hangingPunct="0">
                <a:buSzPct val="140000"/>
                <a:tabLst>
                  <a:tab pos="5648325" algn="l"/>
                </a:tabLst>
                <a:defRPr/>
              </a:pPr>
              <a:r>
                <a:rPr lang="en-US" altLang="ko-KR" b="1" kern="0" spc="-15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RPA </a:t>
              </a:r>
              <a:r>
                <a:rPr lang="ko-KR" altLang="en-US" b="1" kern="0" spc="-15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적용가능</a:t>
              </a:r>
              <a:endParaRPr lang="en-US" altLang="ko-KR" b="1" kern="0" spc="-150" dirty="0" smtClean="0">
                <a:ln>
                  <a:solidFill>
                    <a:prstClr val="white">
                      <a:lumMod val="95000"/>
                      <a:alpha val="0"/>
                    </a:prstClr>
                  </a:solidFill>
                </a:ln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endParaRPr>
            </a:p>
            <a:p>
              <a:pPr algn="ctr" eaLnBrk="0" latinLnBrk="0" hangingPunct="0">
                <a:buSzPct val="140000"/>
                <a:tabLst>
                  <a:tab pos="5648325" algn="l"/>
                </a:tabLst>
                <a:defRPr/>
              </a:pPr>
              <a:r>
                <a:rPr lang="ko-KR" altLang="en-US" b="1" kern="0" spc="-15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업무 도출</a:t>
              </a:r>
              <a:endParaRPr lang="ko-KR" altLang="en-US" sz="1400" b="1" kern="0" spc="-150" dirty="0">
                <a:ln>
                  <a:solidFill>
                    <a:prstClr val="white">
                      <a:lumMod val="95000"/>
                      <a:alpha val="0"/>
                    </a:prstClr>
                  </a:solidFill>
                </a:ln>
                <a:solidFill>
                  <a:schemeClr val="bg1">
                    <a:lumMod val="85000"/>
                  </a:schemeClr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endParaRPr>
            </a:p>
          </p:txBody>
        </p:sp>
        <p:sp>
          <p:nvSpPr>
            <p:cNvPr id="67" name="모서리가 둥근 직사각형 169">
              <a:extLst>
                <a:ext uri="{FF2B5EF4-FFF2-40B4-BE49-F238E27FC236}">
                  <a16:creationId xmlns:a16="http://schemas.microsoft.com/office/drawing/2014/main" id="{35759801-F266-433B-87B0-ED15772A8D74}"/>
                </a:ext>
              </a:extLst>
            </p:cNvPr>
            <p:cNvSpPr/>
            <p:nvPr/>
          </p:nvSpPr>
          <p:spPr bwMode="auto">
            <a:xfrm>
              <a:off x="4437555" y="2708373"/>
              <a:ext cx="1800000" cy="788880"/>
            </a:xfrm>
            <a:prstGeom prst="roundRect">
              <a:avLst>
                <a:gd name="adj" fmla="val 50000"/>
              </a:avLst>
            </a:prstGeom>
            <a:gradFill flip="none" rotWithShape="1">
              <a:gsLst>
                <a:gs pos="0">
                  <a:schemeClr val="accent5">
                    <a:lumMod val="67000"/>
                  </a:schemeClr>
                </a:gs>
                <a:gs pos="48000">
                  <a:schemeClr val="accent5">
                    <a:lumMod val="97000"/>
                    <a:lumOff val="3000"/>
                  </a:schemeClr>
                </a:gs>
                <a:gs pos="100000">
                  <a:schemeClr val="accent5">
                    <a:lumMod val="60000"/>
                    <a:lumOff val="40000"/>
                  </a:schemeClr>
                </a:gs>
              </a:gsLst>
              <a:lin ang="16200000" scaled="1"/>
              <a:tileRect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bevelT/>
            </a:sp3d>
            <a:extLst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eaLnBrk="0" latinLnBrk="0" hangingPunct="0">
                <a:buSzPct val="140000"/>
                <a:tabLst>
                  <a:tab pos="5648325" algn="l"/>
                </a:tabLst>
                <a:defRPr/>
              </a:pPr>
              <a:r>
                <a:rPr lang="ko-KR" altLang="en-US" b="1" kern="0" spc="-8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재조사</a:t>
              </a:r>
              <a:endParaRPr lang="en-US" altLang="ko-KR" b="1" kern="0" spc="-80" dirty="0" smtClean="0">
                <a:ln>
                  <a:solidFill>
                    <a:prstClr val="white">
                      <a:lumMod val="95000"/>
                      <a:alpha val="0"/>
                    </a:prstClr>
                  </a:solidFill>
                </a:ln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endParaRPr>
            </a:p>
            <a:p>
              <a:pPr algn="ctr" eaLnBrk="0" latinLnBrk="0" hangingPunct="0">
                <a:buSzPct val="140000"/>
                <a:tabLst>
                  <a:tab pos="5648325" algn="l"/>
                </a:tabLst>
                <a:defRPr/>
              </a:pPr>
              <a:r>
                <a:rPr lang="ko-KR" altLang="en-US" b="1" kern="0" spc="-80" dirty="0" smtClean="0">
                  <a:ln>
                    <a:solidFill>
                      <a:prstClr val="white">
                        <a:lumMod val="95000"/>
                        <a:alpha val="0"/>
                      </a:prstClr>
                    </a:solidFill>
                  </a:ln>
                  <a:solidFill>
                    <a:prstClr val="white"/>
                  </a:solidFill>
                  <a:latin typeface="나눔고딕" panose="020D0604000000000000" pitchFamily="50" charset="-127"/>
                  <a:ea typeface="나눔고딕" panose="020D0604000000000000" pitchFamily="50" charset="-127"/>
                  <a:cs typeface="Arial" pitchFamily="34" charset="0"/>
                </a:rPr>
                <a:t>작업절차 분석</a:t>
              </a:r>
              <a:endParaRPr lang="ko-KR" altLang="en-US" b="1" kern="0" spc="-80" dirty="0">
                <a:ln>
                  <a:solidFill>
                    <a:prstClr val="white">
                      <a:lumMod val="95000"/>
                      <a:alpha val="0"/>
                    </a:prstClr>
                  </a:solidFill>
                </a:ln>
                <a:solidFill>
                  <a:prstClr val="white"/>
                </a:solidFill>
                <a:latin typeface="나눔고딕" panose="020D0604000000000000" pitchFamily="50" charset="-127"/>
                <a:ea typeface="나눔고딕" panose="020D0604000000000000" pitchFamily="50" charset="-127"/>
                <a:cs typeface="Arial" pitchFamily="34" charset="0"/>
              </a:endParaRPr>
            </a:p>
          </p:txBody>
        </p:sp>
      </p:grpSp>
      <p:pic>
        <p:nvPicPr>
          <p:cNvPr id="9" name="그림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0042" y="5839247"/>
            <a:ext cx="707513" cy="400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785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8" y="168589"/>
            <a:ext cx="3227442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ko-KR" altLang="en-US" sz="2400" spc="-100" dirty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연구의 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방법</a:t>
            </a:r>
            <a:endParaRPr lang="ko-KR" altLang="en-US" sz="2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5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3" name="한쪽 모서리가 잘린 사각형 2">
            <a:extLst>
              <a:ext uri="{FF2B5EF4-FFF2-40B4-BE49-F238E27FC236}">
                <a16:creationId xmlns:a16="http://schemas.microsoft.com/office/drawing/2014/main" id="{20540C19-5762-420E-ACCB-0AC866F1048B}"/>
              </a:ext>
            </a:extLst>
          </p:cNvPr>
          <p:cNvSpPr/>
          <p:nvPr/>
        </p:nvSpPr>
        <p:spPr>
          <a:xfrm>
            <a:off x="2246309" y="6060351"/>
            <a:ext cx="7464496" cy="380047"/>
          </a:xfrm>
          <a:prstGeom prst="snip1Rect">
            <a:avLst>
              <a:gd name="adj" fmla="val 0"/>
            </a:avLst>
          </a:prstGeom>
          <a:ln/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4" name="한쪽 모서리가 잘린 사각형 13">
            <a:extLst>
              <a:ext uri="{FF2B5EF4-FFF2-40B4-BE49-F238E27FC236}">
                <a16:creationId xmlns:a16="http://schemas.microsoft.com/office/drawing/2014/main" id="{930F8EDD-7D2A-4811-AFE5-7C6ED22ED8E7}"/>
              </a:ext>
            </a:extLst>
          </p:cNvPr>
          <p:cNvSpPr/>
          <p:nvPr/>
        </p:nvSpPr>
        <p:spPr>
          <a:xfrm>
            <a:off x="2021818" y="6060351"/>
            <a:ext cx="5115811" cy="380047"/>
          </a:xfrm>
          <a:prstGeom prst="snip1Rect">
            <a:avLst>
              <a:gd name="adj" fmla="val 0"/>
            </a:avLst>
          </a:prstGeom>
          <a:solidFill>
            <a:srgbClr val="004F8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sp>
        <p:nvSpPr>
          <p:cNvPr id="56" name="자유형 55"/>
          <p:cNvSpPr/>
          <p:nvPr/>
        </p:nvSpPr>
        <p:spPr>
          <a:xfrm>
            <a:off x="2041734" y="1133425"/>
            <a:ext cx="4149566" cy="3194889"/>
          </a:xfrm>
          <a:custGeom>
            <a:avLst/>
            <a:gdLst>
              <a:gd name="connsiteX0" fmla="*/ 3947885 w 4325257"/>
              <a:gd name="connsiteY0" fmla="*/ 2409371 h 3352800"/>
              <a:gd name="connsiteX1" fmla="*/ 4325257 w 4325257"/>
              <a:gd name="connsiteY1" fmla="*/ 29028 h 3352800"/>
              <a:gd name="connsiteX2" fmla="*/ 14514 w 4325257"/>
              <a:gd name="connsiteY2" fmla="*/ 0 h 3352800"/>
              <a:gd name="connsiteX3" fmla="*/ 0 w 4325257"/>
              <a:gd name="connsiteY3" fmla="*/ 3352800 h 3352800"/>
              <a:gd name="connsiteX4" fmla="*/ 3976914 w 4325257"/>
              <a:gd name="connsiteY4" fmla="*/ 2365828 h 3352800"/>
              <a:gd name="connsiteX5" fmla="*/ 3947885 w 4325257"/>
              <a:gd name="connsiteY5" fmla="*/ 2409371 h 3352800"/>
              <a:gd name="connsiteX0" fmla="*/ 3976914 w 4325257"/>
              <a:gd name="connsiteY0" fmla="*/ 2365828 h 3352800"/>
              <a:gd name="connsiteX1" fmla="*/ 4325257 w 4325257"/>
              <a:gd name="connsiteY1" fmla="*/ 29028 h 3352800"/>
              <a:gd name="connsiteX2" fmla="*/ 14514 w 4325257"/>
              <a:gd name="connsiteY2" fmla="*/ 0 h 3352800"/>
              <a:gd name="connsiteX3" fmla="*/ 0 w 4325257"/>
              <a:gd name="connsiteY3" fmla="*/ 3352800 h 3352800"/>
              <a:gd name="connsiteX4" fmla="*/ 3976914 w 4325257"/>
              <a:gd name="connsiteY4" fmla="*/ 2365828 h 3352800"/>
              <a:gd name="connsiteX0" fmla="*/ 4006630 w 4325257"/>
              <a:gd name="connsiteY0" fmla="*/ 2302204 h 3352800"/>
              <a:gd name="connsiteX1" fmla="*/ 4325257 w 4325257"/>
              <a:gd name="connsiteY1" fmla="*/ 29028 h 3352800"/>
              <a:gd name="connsiteX2" fmla="*/ 14514 w 4325257"/>
              <a:gd name="connsiteY2" fmla="*/ 0 h 3352800"/>
              <a:gd name="connsiteX3" fmla="*/ 0 w 4325257"/>
              <a:gd name="connsiteY3" fmla="*/ 3352800 h 3352800"/>
              <a:gd name="connsiteX4" fmla="*/ 4006630 w 4325257"/>
              <a:gd name="connsiteY4" fmla="*/ 2302204 h 3352800"/>
              <a:gd name="connsiteX0" fmla="*/ 4006630 w 4325257"/>
              <a:gd name="connsiteY0" fmla="*/ 2302204 h 3352800"/>
              <a:gd name="connsiteX1" fmla="*/ 4325257 w 4325257"/>
              <a:gd name="connsiteY1" fmla="*/ 29028 h 3352800"/>
              <a:gd name="connsiteX2" fmla="*/ 14514 w 4325257"/>
              <a:gd name="connsiteY2" fmla="*/ 0 h 3352800"/>
              <a:gd name="connsiteX3" fmla="*/ 0 w 4325257"/>
              <a:gd name="connsiteY3" fmla="*/ 3352800 h 3352800"/>
              <a:gd name="connsiteX4" fmla="*/ 4006630 w 4325257"/>
              <a:gd name="connsiteY4" fmla="*/ 2302204 h 3352800"/>
              <a:gd name="connsiteX0" fmla="*/ 4006630 w 4325257"/>
              <a:gd name="connsiteY0" fmla="*/ 2302204 h 3352800"/>
              <a:gd name="connsiteX1" fmla="*/ 4325257 w 4325257"/>
              <a:gd name="connsiteY1" fmla="*/ 29028 h 3352800"/>
              <a:gd name="connsiteX2" fmla="*/ 14514 w 4325257"/>
              <a:gd name="connsiteY2" fmla="*/ 0 h 3352800"/>
              <a:gd name="connsiteX3" fmla="*/ 0 w 4325257"/>
              <a:gd name="connsiteY3" fmla="*/ 3352800 h 3352800"/>
              <a:gd name="connsiteX4" fmla="*/ 4006630 w 4325257"/>
              <a:gd name="connsiteY4" fmla="*/ 2302204 h 3352800"/>
              <a:gd name="connsiteX0" fmla="*/ 4006630 w 4496611"/>
              <a:gd name="connsiteY0" fmla="*/ 2302204 h 3352800"/>
              <a:gd name="connsiteX1" fmla="*/ 4496611 w 4496611"/>
              <a:gd name="connsiteY1" fmla="*/ 22431 h 3352800"/>
              <a:gd name="connsiteX2" fmla="*/ 14514 w 4496611"/>
              <a:gd name="connsiteY2" fmla="*/ 0 h 3352800"/>
              <a:gd name="connsiteX3" fmla="*/ 0 w 4496611"/>
              <a:gd name="connsiteY3" fmla="*/ 3352800 h 3352800"/>
              <a:gd name="connsiteX4" fmla="*/ 4006630 w 4496611"/>
              <a:gd name="connsiteY4" fmla="*/ 2302204 h 3352800"/>
              <a:gd name="connsiteX0" fmla="*/ 3963599 w 4496611"/>
              <a:gd name="connsiteY0" fmla="*/ 2304022 h 3352800"/>
              <a:gd name="connsiteX1" fmla="*/ 4496611 w 4496611"/>
              <a:gd name="connsiteY1" fmla="*/ 22431 h 3352800"/>
              <a:gd name="connsiteX2" fmla="*/ 14514 w 4496611"/>
              <a:gd name="connsiteY2" fmla="*/ 0 h 3352800"/>
              <a:gd name="connsiteX3" fmla="*/ 0 w 4496611"/>
              <a:gd name="connsiteY3" fmla="*/ 3352800 h 3352800"/>
              <a:gd name="connsiteX4" fmla="*/ 3963599 w 4496611"/>
              <a:gd name="connsiteY4" fmla="*/ 2304022 h 3352800"/>
              <a:gd name="connsiteX0" fmla="*/ 3963599 w 4496611"/>
              <a:gd name="connsiteY0" fmla="*/ 2304022 h 3352800"/>
              <a:gd name="connsiteX1" fmla="*/ 4018237 w 4496611"/>
              <a:gd name="connsiteY1" fmla="*/ 2102595 h 3352800"/>
              <a:gd name="connsiteX2" fmla="*/ 4496611 w 4496611"/>
              <a:gd name="connsiteY2" fmla="*/ 22431 h 3352800"/>
              <a:gd name="connsiteX3" fmla="*/ 14514 w 4496611"/>
              <a:gd name="connsiteY3" fmla="*/ 0 h 3352800"/>
              <a:gd name="connsiteX4" fmla="*/ 0 w 4496611"/>
              <a:gd name="connsiteY4" fmla="*/ 3352800 h 3352800"/>
              <a:gd name="connsiteX5" fmla="*/ 3963599 w 4496611"/>
              <a:gd name="connsiteY5" fmla="*/ 2304022 h 3352800"/>
              <a:gd name="connsiteX0" fmla="*/ 3963599 w 4496611"/>
              <a:gd name="connsiteY0" fmla="*/ 2304022 h 3352800"/>
              <a:gd name="connsiteX1" fmla="*/ 4108465 w 4496611"/>
              <a:gd name="connsiteY1" fmla="*/ 2083769 h 3352800"/>
              <a:gd name="connsiteX2" fmla="*/ 4496611 w 4496611"/>
              <a:gd name="connsiteY2" fmla="*/ 22431 h 3352800"/>
              <a:gd name="connsiteX3" fmla="*/ 14514 w 4496611"/>
              <a:gd name="connsiteY3" fmla="*/ 0 h 3352800"/>
              <a:gd name="connsiteX4" fmla="*/ 0 w 4496611"/>
              <a:gd name="connsiteY4" fmla="*/ 3352800 h 3352800"/>
              <a:gd name="connsiteX5" fmla="*/ 3963599 w 4496611"/>
              <a:gd name="connsiteY5" fmla="*/ 2304022 h 3352800"/>
              <a:gd name="connsiteX0" fmla="*/ 3963599 w 4421308"/>
              <a:gd name="connsiteY0" fmla="*/ 2304022 h 3352800"/>
              <a:gd name="connsiteX1" fmla="*/ 4108465 w 4421308"/>
              <a:gd name="connsiteY1" fmla="*/ 2083769 h 3352800"/>
              <a:gd name="connsiteX2" fmla="*/ 4421308 w 4421308"/>
              <a:gd name="connsiteY2" fmla="*/ 22431 h 3352800"/>
              <a:gd name="connsiteX3" fmla="*/ 14514 w 4421308"/>
              <a:gd name="connsiteY3" fmla="*/ 0 h 3352800"/>
              <a:gd name="connsiteX4" fmla="*/ 0 w 4421308"/>
              <a:gd name="connsiteY4" fmla="*/ 3352800 h 3352800"/>
              <a:gd name="connsiteX5" fmla="*/ 3963599 w 4421308"/>
              <a:gd name="connsiteY5" fmla="*/ 2304022 h 3352800"/>
              <a:gd name="connsiteX0" fmla="*/ 3780719 w 4421308"/>
              <a:gd name="connsiteY0" fmla="*/ 2422357 h 3352800"/>
              <a:gd name="connsiteX1" fmla="*/ 4108465 w 4421308"/>
              <a:gd name="connsiteY1" fmla="*/ 2083769 h 3352800"/>
              <a:gd name="connsiteX2" fmla="*/ 4421308 w 4421308"/>
              <a:gd name="connsiteY2" fmla="*/ 22431 h 3352800"/>
              <a:gd name="connsiteX3" fmla="*/ 14514 w 4421308"/>
              <a:gd name="connsiteY3" fmla="*/ 0 h 3352800"/>
              <a:gd name="connsiteX4" fmla="*/ 0 w 4421308"/>
              <a:gd name="connsiteY4" fmla="*/ 3352800 h 3352800"/>
              <a:gd name="connsiteX5" fmla="*/ 3780719 w 4421308"/>
              <a:gd name="connsiteY5" fmla="*/ 2422357 h 3352800"/>
              <a:gd name="connsiteX0" fmla="*/ 3780719 w 4421308"/>
              <a:gd name="connsiteY0" fmla="*/ 2422357 h 3352800"/>
              <a:gd name="connsiteX1" fmla="*/ 4108465 w 4421308"/>
              <a:gd name="connsiteY1" fmla="*/ 2083769 h 3352800"/>
              <a:gd name="connsiteX2" fmla="*/ 4421308 w 4421308"/>
              <a:gd name="connsiteY2" fmla="*/ 22431 h 3352800"/>
              <a:gd name="connsiteX3" fmla="*/ 14514 w 4421308"/>
              <a:gd name="connsiteY3" fmla="*/ 0 h 3352800"/>
              <a:gd name="connsiteX4" fmla="*/ 0 w 4421308"/>
              <a:gd name="connsiteY4" fmla="*/ 3352800 h 3352800"/>
              <a:gd name="connsiteX5" fmla="*/ 3780719 w 4421308"/>
              <a:gd name="connsiteY5" fmla="*/ 2422357 h 3352800"/>
              <a:gd name="connsiteX0" fmla="*/ 3769962 w 4410551"/>
              <a:gd name="connsiteY0" fmla="*/ 2422357 h 3395830"/>
              <a:gd name="connsiteX1" fmla="*/ 4097708 w 4410551"/>
              <a:gd name="connsiteY1" fmla="*/ 2083769 h 3395830"/>
              <a:gd name="connsiteX2" fmla="*/ 4410551 w 4410551"/>
              <a:gd name="connsiteY2" fmla="*/ 22431 h 3395830"/>
              <a:gd name="connsiteX3" fmla="*/ 3757 w 4410551"/>
              <a:gd name="connsiteY3" fmla="*/ 0 h 3395830"/>
              <a:gd name="connsiteX4" fmla="*/ 0 w 4410551"/>
              <a:gd name="connsiteY4" fmla="*/ 3395830 h 3395830"/>
              <a:gd name="connsiteX5" fmla="*/ 3769962 w 4410551"/>
              <a:gd name="connsiteY5" fmla="*/ 2422357 h 3395830"/>
              <a:gd name="connsiteX0" fmla="*/ 3769962 w 4410551"/>
              <a:gd name="connsiteY0" fmla="*/ 2422357 h 3395830"/>
              <a:gd name="connsiteX1" fmla="*/ 4097708 w 4410551"/>
              <a:gd name="connsiteY1" fmla="*/ 2083769 h 3395830"/>
              <a:gd name="connsiteX2" fmla="*/ 4410551 w 4410551"/>
              <a:gd name="connsiteY2" fmla="*/ 22431 h 3395830"/>
              <a:gd name="connsiteX3" fmla="*/ 3757 w 4410551"/>
              <a:gd name="connsiteY3" fmla="*/ 0 h 3395830"/>
              <a:gd name="connsiteX4" fmla="*/ 0 w 4410551"/>
              <a:gd name="connsiteY4" fmla="*/ 3395830 h 3395830"/>
              <a:gd name="connsiteX5" fmla="*/ 3769962 w 4410551"/>
              <a:gd name="connsiteY5" fmla="*/ 2422357 h 3395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410551" h="3395830">
                <a:moveTo>
                  <a:pt x="3769962" y="2422357"/>
                </a:moveTo>
                <a:lnTo>
                  <a:pt x="4097708" y="2083769"/>
                </a:lnTo>
                <a:lnTo>
                  <a:pt x="4410551" y="22431"/>
                </a:lnTo>
                <a:lnTo>
                  <a:pt x="3757" y="0"/>
                </a:lnTo>
                <a:cubicBezTo>
                  <a:pt x="2505" y="1131943"/>
                  <a:pt x="1252" y="2263887"/>
                  <a:pt x="0" y="3395830"/>
                </a:cubicBezTo>
                <a:cubicBezTo>
                  <a:pt x="1362555" y="3028251"/>
                  <a:pt x="2448294" y="2746319"/>
                  <a:pt x="3769962" y="2422357"/>
                </a:cubicBezTo>
                <a:close/>
              </a:path>
            </a:pathLst>
          </a:custGeom>
          <a:gradFill flip="none" rotWithShape="1">
            <a:gsLst>
              <a:gs pos="51000">
                <a:schemeClr val="bg1">
                  <a:alpha val="0"/>
                </a:schemeClr>
              </a:gs>
              <a:gs pos="0">
                <a:srgbClr val="016C85"/>
              </a:gs>
            </a:gsLst>
            <a:lin ang="13800000" scaled="0"/>
            <a:tileRect/>
          </a:gradFill>
          <a:ln w="31750">
            <a:gradFill flip="none" rotWithShape="1">
              <a:gsLst>
                <a:gs pos="0">
                  <a:srgbClr val="0888B0"/>
                </a:gs>
                <a:gs pos="46000">
                  <a:schemeClr val="bg1">
                    <a:alpha val="0"/>
                  </a:schemeClr>
                </a:gs>
              </a:gsLst>
              <a:lin ang="13500000" scaled="1"/>
              <a:tileRect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grpSp>
        <p:nvGrpSpPr>
          <p:cNvPr id="57" name="그룹 11"/>
          <p:cNvGrpSpPr/>
          <p:nvPr/>
        </p:nvGrpSpPr>
        <p:grpSpPr>
          <a:xfrm rot="14313888">
            <a:off x="4547477" y="3503627"/>
            <a:ext cx="2001399" cy="2018861"/>
            <a:chOff x="2575644" y="1902618"/>
            <a:chExt cx="2911475" cy="2936875"/>
          </a:xfrm>
        </p:grpSpPr>
        <p:sp>
          <p:nvSpPr>
            <p:cNvPr id="58" name="Freeform 5"/>
            <p:cNvSpPr>
              <a:spLocks/>
            </p:cNvSpPr>
            <p:nvPr/>
          </p:nvSpPr>
          <p:spPr bwMode="auto">
            <a:xfrm>
              <a:off x="2575644" y="1902618"/>
              <a:ext cx="2911475" cy="2936875"/>
            </a:xfrm>
            <a:custGeom>
              <a:avLst/>
              <a:gdLst/>
              <a:ahLst/>
              <a:cxnLst>
                <a:cxn ang="0">
                  <a:pos x="1400" y="155"/>
                </a:cxn>
                <a:cxn ang="0">
                  <a:pos x="1057" y="98"/>
                </a:cxn>
                <a:cxn ang="0">
                  <a:pos x="587" y="13"/>
                </a:cxn>
                <a:cxn ang="0">
                  <a:pos x="496" y="2"/>
                </a:cxn>
                <a:cxn ang="0">
                  <a:pos x="414" y="0"/>
                </a:cxn>
                <a:cxn ang="0">
                  <a:pos x="341" y="8"/>
                </a:cxn>
                <a:cxn ang="0">
                  <a:pos x="278" y="22"/>
                </a:cxn>
                <a:cxn ang="0">
                  <a:pos x="223" y="43"/>
                </a:cxn>
                <a:cxn ang="0">
                  <a:pos x="175" y="69"/>
                </a:cxn>
                <a:cxn ang="0">
                  <a:pos x="134" y="100"/>
                </a:cxn>
                <a:cxn ang="0">
                  <a:pos x="101" y="135"/>
                </a:cxn>
                <a:cxn ang="0">
                  <a:pos x="73" y="173"/>
                </a:cxn>
                <a:cxn ang="0">
                  <a:pos x="33" y="254"/>
                </a:cxn>
                <a:cxn ang="0">
                  <a:pos x="11" y="336"/>
                </a:cxn>
                <a:cxn ang="0">
                  <a:pos x="1" y="412"/>
                </a:cxn>
                <a:cxn ang="0">
                  <a:pos x="0" y="475"/>
                </a:cxn>
                <a:cxn ang="0">
                  <a:pos x="5" y="533"/>
                </a:cxn>
                <a:cxn ang="0">
                  <a:pos x="47" y="1481"/>
                </a:cxn>
                <a:cxn ang="0">
                  <a:pos x="59" y="1588"/>
                </a:cxn>
                <a:cxn ang="0">
                  <a:pos x="85" y="1672"/>
                </a:cxn>
                <a:cxn ang="0">
                  <a:pos x="123" y="1736"/>
                </a:cxn>
                <a:cxn ang="0">
                  <a:pos x="166" y="1783"/>
                </a:cxn>
                <a:cxn ang="0">
                  <a:pos x="215" y="1815"/>
                </a:cxn>
                <a:cxn ang="0">
                  <a:pos x="264" y="1835"/>
                </a:cxn>
                <a:cxn ang="0">
                  <a:pos x="310" y="1845"/>
                </a:cxn>
                <a:cxn ang="0">
                  <a:pos x="372" y="1850"/>
                </a:cxn>
                <a:cxn ang="0">
                  <a:pos x="500" y="1833"/>
                </a:cxn>
                <a:cxn ang="0">
                  <a:pos x="1161" y="1745"/>
                </a:cxn>
                <a:cxn ang="0">
                  <a:pos x="1339" y="1721"/>
                </a:cxn>
                <a:cxn ang="0">
                  <a:pos x="1408" y="1696"/>
                </a:cxn>
                <a:cxn ang="0">
                  <a:pos x="1466" y="1660"/>
                </a:cxn>
                <a:cxn ang="0">
                  <a:pos x="1513" y="1616"/>
                </a:cxn>
                <a:cxn ang="0">
                  <a:pos x="1552" y="1568"/>
                </a:cxn>
                <a:cxn ang="0">
                  <a:pos x="1581" y="1519"/>
                </a:cxn>
                <a:cxn ang="0">
                  <a:pos x="1614" y="1443"/>
                </a:cxn>
                <a:cxn ang="0">
                  <a:pos x="1632" y="1379"/>
                </a:cxn>
                <a:cxn ang="0">
                  <a:pos x="1686" y="1148"/>
                </a:cxn>
                <a:cxn ang="0">
                  <a:pos x="1778" y="779"/>
                </a:cxn>
                <a:cxn ang="0">
                  <a:pos x="1826" y="597"/>
                </a:cxn>
                <a:cxn ang="0">
                  <a:pos x="1833" y="546"/>
                </a:cxn>
                <a:cxn ang="0">
                  <a:pos x="1834" y="499"/>
                </a:cxn>
                <a:cxn ang="0">
                  <a:pos x="1829" y="455"/>
                </a:cxn>
                <a:cxn ang="0">
                  <a:pos x="1810" y="392"/>
                </a:cxn>
                <a:cxn ang="0">
                  <a:pos x="1774" y="329"/>
                </a:cxn>
                <a:cxn ang="0">
                  <a:pos x="1727" y="279"/>
                </a:cxn>
                <a:cxn ang="0">
                  <a:pos x="1673" y="239"/>
                </a:cxn>
                <a:cxn ang="0">
                  <a:pos x="1618" y="210"/>
                </a:cxn>
                <a:cxn ang="0">
                  <a:pos x="1552" y="184"/>
                </a:cxn>
                <a:cxn ang="0">
                  <a:pos x="1485" y="168"/>
                </a:cxn>
              </a:cxnLst>
              <a:rect l="0" t="0" r="r" b="b"/>
              <a:pathLst>
                <a:path w="1834" h="1850">
                  <a:moveTo>
                    <a:pt x="1485" y="168"/>
                  </a:moveTo>
                  <a:lnTo>
                    <a:pt x="1450" y="163"/>
                  </a:lnTo>
                  <a:lnTo>
                    <a:pt x="1400" y="155"/>
                  </a:lnTo>
                  <a:lnTo>
                    <a:pt x="1321" y="143"/>
                  </a:lnTo>
                  <a:lnTo>
                    <a:pt x="1208" y="124"/>
                  </a:lnTo>
                  <a:lnTo>
                    <a:pt x="1057" y="98"/>
                  </a:lnTo>
                  <a:lnTo>
                    <a:pt x="863" y="63"/>
                  </a:lnTo>
                  <a:lnTo>
                    <a:pt x="621" y="18"/>
                  </a:lnTo>
                  <a:lnTo>
                    <a:pt x="587" y="13"/>
                  </a:lnTo>
                  <a:lnTo>
                    <a:pt x="555" y="8"/>
                  </a:lnTo>
                  <a:lnTo>
                    <a:pt x="525" y="4"/>
                  </a:lnTo>
                  <a:lnTo>
                    <a:pt x="496" y="2"/>
                  </a:lnTo>
                  <a:lnTo>
                    <a:pt x="467" y="0"/>
                  </a:lnTo>
                  <a:lnTo>
                    <a:pt x="440" y="0"/>
                  </a:lnTo>
                  <a:lnTo>
                    <a:pt x="414" y="0"/>
                  </a:lnTo>
                  <a:lnTo>
                    <a:pt x="389" y="2"/>
                  </a:lnTo>
                  <a:lnTo>
                    <a:pt x="364" y="4"/>
                  </a:lnTo>
                  <a:lnTo>
                    <a:pt x="341" y="8"/>
                  </a:lnTo>
                  <a:lnTo>
                    <a:pt x="319" y="12"/>
                  </a:lnTo>
                  <a:lnTo>
                    <a:pt x="297" y="17"/>
                  </a:lnTo>
                  <a:lnTo>
                    <a:pt x="278" y="22"/>
                  </a:lnTo>
                  <a:lnTo>
                    <a:pt x="258" y="28"/>
                  </a:lnTo>
                  <a:lnTo>
                    <a:pt x="240" y="36"/>
                  </a:lnTo>
                  <a:lnTo>
                    <a:pt x="223" y="43"/>
                  </a:lnTo>
                  <a:lnTo>
                    <a:pt x="206" y="51"/>
                  </a:lnTo>
                  <a:lnTo>
                    <a:pt x="190" y="59"/>
                  </a:lnTo>
                  <a:lnTo>
                    <a:pt x="175" y="69"/>
                  </a:lnTo>
                  <a:lnTo>
                    <a:pt x="160" y="79"/>
                  </a:lnTo>
                  <a:lnTo>
                    <a:pt x="147" y="90"/>
                  </a:lnTo>
                  <a:lnTo>
                    <a:pt x="134" y="100"/>
                  </a:lnTo>
                  <a:lnTo>
                    <a:pt x="123" y="111"/>
                  </a:lnTo>
                  <a:lnTo>
                    <a:pt x="111" y="123"/>
                  </a:lnTo>
                  <a:lnTo>
                    <a:pt x="101" y="135"/>
                  </a:lnTo>
                  <a:lnTo>
                    <a:pt x="91" y="147"/>
                  </a:lnTo>
                  <a:lnTo>
                    <a:pt x="81" y="160"/>
                  </a:lnTo>
                  <a:lnTo>
                    <a:pt x="73" y="173"/>
                  </a:lnTo>
                  <a:lnTo>
                    <a:pt x="57" y="199"/>
                  </a:lnTo>
                  <a:lnTo>
                    <a:pt x="45" y="226"/>
                  </a:lnTo>
                  <a:lnTo>
                    <a:pt x="33" y="254"/>
                  </a:lnTo>
                  <a:lnTo>
                    <a:pt x="24" y="281"/>
                  </a:lnTo>
                  <a:lnTo>
                    <a:pt x="17" y="309"/>
                  </a:lnTo>
                  <a:lnTo>
                    <a:pt x="11" y="336"/>
                  </a:lnTo>
                  <a:lnTo>
                    <a:pt x="6" y="362"/>
                  </a:lnTo>
                  <a:lnTo>
                    <a:pt x="3" y="387"/>
                  </a:lnTo>
                  <a:lnTo>
                    <a:pt x="1" y="412"/>
                  </a:lnTo>
                  <a:lnTo>
                    <a:pt x="0" y="435"/>
                  </a:lnTo>
                  <a:lnTo>
                    <a:pt x="0" y="455"/>
                  </a:lnTo>
                  <a:lnTo>
                    <a:pt x="0" y="475"/>
                  </a:lnTo>
                  <a:lnTo>
                    <a:pt x="2" y="506"/>
                  </a:lnTo>
                  <a:lnTo>
                    <a:pt x="4" y="526"/>
                  </a:lnTo>
                  <a:lnTo>
                    <a:pt x="5" y="533"/>
                  </a:lnTo>
                  <a:lnTo>
                    <a:pt x="20" y="848"/>
                  </a:lnTo>
                  <a:lnTo>
                    <a:pt x="33" y="1155"/>
                  </a:lnTo>
                  <a:lnTo>
                    <a:pt x="47" y="1481"/>
                  </a:lnTo>
                  <a:lnTo>
                    <a:pt x="49" y="1519"/>
                  </a:lnTo>
                  <a:lnTo>
                    <a:pt x="53" y="1555"/>
                  </a:lnTo>
                  <a:lnTo>
                    <a:pt x="59" y="1588"/>
                  </a:lnTo>
                  <a:lnTo>
                    <a:pt x="67" y="1619"/>
                  </a:lnTo>
                  <a:lnTo>
                    <a:pt x="75" y="1647"/>
                  </a:lnTo>
                  <a:lnTo>
                    <a:pt x="85" y="1672"/>
                  </a:lnTo>
                  <a:lnTo>
                    <a:pt x="97" y="1696"/>
                  </a:lnTo>
                  <a:lnTo>
                    <a:pt x="109" y="1717"/>
                  </a:lnTo>
                  <a:lnTo>
                    <a:pt x="123" y="1736"/>
                  </a:lnTo>
                  <a:lnTo>
                    <a:pt x="136" y="1754"/>
                  </a:lnTo>
                  <a:lnTo>
                    <a:pt x="152" y="1770"/>
                  </a:lnTo>
                  <a:lnTo>
                    <a:pt x="166" y="1783"/>
                  </a:lnTo>
                  <a:lnTo>
                    <a:pt x="183" y="1796"/>
                  </a:lnTo>
                  <a:lnTo>
                    <a:pt x="199" y="1806"/>
                  </a:lnTo>
                  <a:lnTo>
                    <a:pt x="215" y="1815"/>
                  </a:lnTo>
                  <a:lnTo>
                    <a:pt x="232" y="1823"/>
                  </a:lnTo>
                  <a:lnTo>
                    <a:pt x="248" y="1830"/>
                  </a:lnTo>
                  <a:lnTo>
                    <a:pt x="264" y="1835"/>
                  </a:lnTo>
                  <a:lnTo>
                    <a:pt x="280" y="1839"/>
                  </a:lnTo>
                  <a:lnTo>
                    <a:pt x="295" y="1843"/>
                  </a:lnTo>
                  <a:lnTo>
                    <a:pt x="310" y="1845"/>
                  </a:lnTo>
                  <a:lnTo>
                    <a:pt x="324" y="1848"/>
                  </a:lnTo>
                  <a:lnTo>
                    <a:pt x="350" y="1850"/>
                  </a:lnTo>
                  <a:lnTo>
                    <a:pt x="372" y="1850"/>
                  </a:lnTo>
                  <a:lnTo>
                    <a:pt x="389" y="1849"/>
                  </a:lnTo>
                  <a:lnTo>
                    <a:pt x="404" y="1847"/>
                  </a:lnTo>
                  <a:lnTo>
                    <a:pt x="500" y="1833"/>
                  </a:lnTo>
                  <a:lnTo>
                    <a:pt x="733" y="1801"/>
                  </a:lnTo>
                  <a:lnTo>
                    <a:pt x="1022" y="1762"/>
                  </a:lnTo>
                  <a:lnTo>
                    <a:pt x="1161" y="1745"/>
                  </a:lnTo>
                  <a:lnTo>
                    <a:pt x="1286" y="1730"/>
                  </a:lnTo>
                  <a:lnTo>
                    <a:pt x="1313" y="1726"/>
                  </a:lnTo>
                  <a:lnTo>
                    <a:pt x="1339" y="1721"/>
                  </a:lnTo>
                  <a:lnTo>
                    <a:pt x="1363" y="1714"/>
                  </a:lnTo>
                  <a:lnTo>
                    <a:pt x="1386" y="1705"/>
                  </a:lnTo>
                  <a:lnTo>
                    <a:pt x="1408" y="1696"/>
                  </a:lnTo>
                  <a:lnTo>
                    <a:pt x="1429" y="1684"/>
                  </a:lnTo>
                  <a:lnTo>
                    <a:pt x="1448" y="1672"/>
                  </a:lnTo>
                  <a:lnTo>
                    <a:pt x="1466" y="1660"/>
                  </a:lnTo>
                  <a:lnTo>
                    <a:pt x="1483" y="1645"/>
                  </a:lnTo>
                  <a:lnTo>
                    <a:pt x="1499" y="1630"/>
                  </a:lnTo>
                  <a:lnTo>
                    <a:pt x="1513" y="1616"/>
                  </a:lnTo>
                  <a:lnTo>
                    <a:pt x="1527" y="1600"/>
                  </a:lnTo>
                  <a:lnTo>
                    <a:pt x="1540" y="1584"/>
                  </a:lnTo>
                  <a:lnTo>
                    <a:pt x="1552" y="1568"/>
                  </a:lnTo>
                  <a:lnTo>
                    <a:pt x="1562" y="1551"/>
                  </a:lnTo>
                  <a:lnTo>
                    <a:pt x="1572" y="1535"/>
                  </a:lnTo>
                  <a:lnTo>
                    <a:pt x="1581" y="1519"/>
                  </a:lnTo>
                  <a:lnTo>
                    <a:pt x="1589" y="1503"/>
                  </a:lnTo>
                  <a:lnTo>
                    <a:pt x="1603" y="1471"/>
                  </a:lnTo>
                  <a:lnTo>
                    <a:pt x="1614" y="1443"/>
                  </a:lnTo>
                  <a:lnTo>
                    <a:pt x="1622" y="1417"/>
                  </a:lnTo>
                  <a:lnTo>
                    <a:pt x="1628" y="1396"/>
                  </a:lnTo>
                  <a:lnTo>
                    <a:pt x="1632" y="1379"/>
                  </a:lnTo>
                  <a:lnTo>
                    <a:pt x="1635" y="1364"/>
                  </a:lnTo>
                  <a:lnTo>
                    <a:pt x="1647" y="1306"/>
                  </a:lnTo>
                  <a:lnTo>
                    <a:pt x="1686" y="1148"/>
                  </a:lnTo>
                  <a:lnTo>
                    <a:pt x="1712" y="1040"/>
                  </a:lnTo>
                  <a:lnTo>
                    <a:pt x="1743" y="916"/>
                  </a:lnTo>
                  <a:lnTo>
                    <a:pt x="1778" y="779"/>
                  </a:lnTo>
                  <a:lnTo>
                    <a:pt x="1818" y="633"/>
                  </a:lnTo>
                  <a:lnTo>
                    <a:pt x="1822" y="615"/>
                  </a:lnTo>
                  <a:lnTo>
                    <a:pt x="1826" y="597"/>
                  </a:lnTo>
                  <a:lnTo>
                    <a:pt x="1829" y="579"/>
                  </a:lnTo>
                  <a:lnTo>
                    <a:pt x="1831" y="562"/>
                  </a:lnTo>
                  <a:lnTo>
                    <a:pt x="1833" y="546"/>
                  </a:lnTo>
                  <a:lnTo>
                    <a:pt x="1834" y="530"/>
                  </a:lnTo>
                  <a:lnTo>
                    <a:pt x="1834" y="514"/>
                  </a:lnTo>
                  <a:lnTo>
                    <a:pt x="1834" y="499"/>
                  </a:lnTo>
                  <a:lnTo>
                    <a:pt x="1833" y="484"/>
                  </a:lnTo>
                  <a:lnTo>
                    <a:pt x="1831" y="470"/>
                  </a:lnTo>
                  <a:lnTo>
                    <a:pt x="1829" y="455"/>
                  </a:lnTo>
                  <a:lnTo>
                    <a:pt x="1827" y="442"/>
                  </a:lnTo>
                  <a:lnTo>
                    <a:pt x="1820" y="417"/>
                  </a:lnTo>
                  <a:lnTo>
                    <a:pt x="1810" y="392"/>
                  </a:lnTo>
                  <a:lnTo>
                    <a:pt x="1800" y="370"/>
                  </a:lnTo>
                  <a:lnTo>
                    <a:pt x="1788" y="348"/>
                  </a:lnTo>
                  <a:lnTo>
                    <a:pt x="1774" y="329"/>
                  </a:lnTo>
                  <a:lnTo>
                    <a:pt x="1760" y="311"/>
                  </a:lnTo>
                  <a:lnTo>
                    <a:pt x="1744" y="294"/>
                  </a:lnTo>
                  <a:lnTo>
                    <a:pt x="1727" y="279"/>
                  </a:lnTo>
                  <a:lnTo>
                    <a:pt x="1710" y="264"/>
                  </a:lnTo>
                  <a:lnTo>
                    <a:pt x="1692" y="251"/>
                  </a:lnTo>
                  <a:lnTo>
                    <a:pt x="1673" y="239"/>
                  </a:lnTo>
                  <a:lnTo>
                    <a:pt x="1655" y="228"/>
                  </a:lnTo>
                  <a:lnTo>
                    <a:pt x="1637" y="218"/>
                  </a:lnTo>
                  <a:lnTo>
                    <a:pt x="1618" y="210"/>
                  </a:lnTo>
                  <a:lnTo>
                    <a:pt x="1601" y="202"/>
                  </a:lnTo>
                  <a:lnTo>
                    <a:pt x="1584" y="196"/>
                  </a:lnTo>
                  <a:lnTo>
                    <a:pt x="1552" y="184"/>
                  </a:lnTo>
                  <a:lnTo>
                    <a:pt x="1525" y="177"/>
                  </a:lnTo>
                  <a:lnTo>
                    <a:pt x="1504" y="172"/>
                  </a:lnTo>
                  <a:lnTo>
                    <a:pt x="1485" y="16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65000"/>
                    <a:lumOff val="35000"/>
                  </a:schemeClr>
                </a:gs>
                <a:gs pos="42000">
                  <a:schemeClr val="tx1">
                    <a:lumMod val="75000"/>
                    <a:lumOff val="2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59" name="Freeform 8"/>
            <p:cNvSpPr>
              <a:spLocks/>
            </p:cNvSpPr>
            <p:nvPr/>
          </p:nvSpPr>
          <p:spPr bwMode="auto">
            <a:xfrm>
              <a:off x="3059832" y="2353468"/>
              <a:ext cx="2130425" cy="2151063"/>
            </a:xfrm>
            <a:custGeom>
              <a:avLst/>
              <a:gdLst/>
              <a:ahLst/>
              <a:cxnLst>
                <a:cxn ang="0">
                  <a:pos x="488" y="1317"/>
                </a:cxn>
                <a:cxn ang="0">
                  <a:pos x="821" y="1274"/>
                </a:cxn>
                <a:cxn ang="0">
                  <a:pos x="938" y="1259"/>
                </a:cxn>
                <a:cxn ang="0">
                  <a:pos x="977" y="1250"/>
                </a:cxn>
                <a:cxn ang="0">
                  <a:pos x="1012" y="1235"/>
                </a:cxn>
                <a:cxn ang="0">
                  <a:pos x="1043" y="1218"/>
                </a:cxn>
                <a:cxn ang="0">
                  <a:pos x="1070" y="1197"/>
                </a:cxn>
                <a:cxn ang="0">
                  <a:pos x="1094" y="1174"/>
                </a:cxn>
                <a:cxn ang="0">
                  <a:pos x="1114" y="1149"/>
                </a:cxn>
                <a:cxn ang="0">
                  <a:pos x="1131" y="1124"/>
                </a:cxn>
                <a:cxn ang="0">
                  <a:pos x="1152" y="1086"/>
                </a:cxn>
                <a:cxn ang="0">
                  <a:pos x="1171" y="1040"/>
                </a:cxn>
                <a:cxn ang="0">
                  <a:pos x="1182" y="1004"/>
                </a:cxn>
                <a:cxn ang="0">
                  <a:pos x="1187" y="979"/>
                </a:cxn>
                <a:cxn ang="0">
                  <a:pos x="1227" y="811"/>
                </a:cxn>
                <a:cxn ang="0">
                  <a:pos x="1299" y="526"/>
                </a:cxn>
                <a:cxn ang="0">
                  <a:pos x="1333" y="395"/>
                </a:cxn>
                <a:cxn ang="0">
                  <a:pos x="1339" y="360"/>
                </a:cxn>
                <a:cxn ang="0">
                  <a:pos x="1342" y="329"/>
                </a:cxn>
                <a:cxn ang="0">
                  <a:pos x="1341" y="299"/>
                </a:cxn>
                <a:cxn ang="0">
                  <a:pos x="1338" y="272"/>
                </a:cxn>
                <a:cxn ang="0">
                  <a:pos x="1332" y="247"/>
                </a:cxn>
                <a:cxn ang="0">
                  <a:pos x="1324" y="223"/>
                </a:cxn>
                <a:cxn ang="0">
                  <a:pos x="1313" y="202"/>
                </a:cxn>
                <a:cxn ang="0">
                  <a:pos x="1292" y="184"/>
                </a:cxn>
                <a:cxn ang="0">
                  <a:pos x="1251" y="162"/>
                </a:cxn>
                <a:cxn ang="0">
                  <a:pos x="1201" y="142"/>
                </a:cxn>
                <a:cxn ang="0">
                  <a:pos x="1165" y="133"/>
                </a:cxn>
                <a:cxn ang="0">
                  <a:pos x="1123" y="127"/>
                </a:cxn>
                <a:cxn ang="0">
                  <a:pos x="936" y="97"/>
                </a:cxn>
                <a:cxn ang="0">
                  <a:pos x="668" y="49"/>
                </a:cxn>
                <a:cxn ang="0">
                  <a:pos x="455" y="9"/>
                </a:cxn>
                <a:cxn ang="0">
                  <a:pos x="406" y="3"/>
                </a:cxn>
                <a:cxn ang="0">
                  <a:pos x="361" y="1"/>
                </a:cxn>
                <a:cxn ang="0">
                  <a:pos x="320" y="1"/>
                </a:cxn>
                <a:cxn ang="0">
                  <a:pos x="281" y="3"/>
                </a:cxn>
                <a:cxn ang="0">
                  <a:pos x="247" y="9"/>
                </a:cxn>
                <a:cxn ang="0">
                  <a:pos x="215" y="17"/>
                </a:cxn>
                <a:cxn ang="0">
                  <a:pos x="185" y="27"/>
                </a:cxn>
                <a:cxn ang="0">
                  <a:pos x="159" y="39"/>
                </a:cxn>
                <a:cxn ang="0">
                  <a:pos x="135" y="54"/>
                </a:cxn>
                <a:cxn ang="0">
                  <a:pos x="113" y="69"/>
                </a:cxn>
                <a:cxn ang="0">
                  <a:pos x="86" y="95"/>
                </a:cxn>
                <a:cxn ang="0">
                  <a:pos x="56" y="134"/>
                </a:cxn>
                <a:cxn ang="0">
                  <a:pos x="34" y="175"/>
                </a:cxn>
                <a:cxn ang="0">
                  <a:pos x="18" y="218"/>
                </a:cxn>
                <a:cxn ang="0">
                  <a:pos x="8" y="260"/>
                </a:cxn>
                <a:cxn ang="0">
                  <a:pos x="2" y="300"/>
                </a:cxn>
                <a:cxn ang="0">
                  <a:pos x="0" y="337"/>
                </a:cxn>
                <a:cxn ang="0">
                  <a:pos x="1" y="393"/>
                </a:cxn>
                <a:cxn ang="0">
                  <a:pos x="14" y="658"/>
                </a:cxn>
                <a:cxn ang="0">
                  <a:pos x="35" y="1148"/>
                </a:cxn>
                <a:cxn ang="0">
                  <a:pos x="40" y="1203"/>
                </a:cxn>
                <a:cxn ang="0">
                  <a:pos x="50" y="1250"/>
                </a:cxn>
                <a:cxn ang="0">
                  <a:pos x="63" y="1290"/>
                </a:cxn>
                <a:cxn ang="0">
                  <a:pos x="80" y="1325"/>
                </a:cxn>
                <a:cxn ang="0">
                  <a:pos x="108" y="1338"/>
                </a:cxn>
                <a:cxn ang="0">
                  <a:pos x="135" y="1346"/>
                </a:cxn>
                <a:cxn ang="0">
                  <a:pos x="161" y="1352"/>
                </a:cxn>
                <a:cxn ang="0">
                  <a:pos x="204" y="1355"/>
                </a:cxn>
                <a:cxn ang="0">
                  <a:pos x="234" y="1353"/>
                </a:cxn>
              </a:cxnLst>
              <a:rect l="0" t="0" r="r" b="b"/>
              <a:pathLst>
                <a:path w="1342" h="1355">
                  <a:moveTo>
                    <a:pt x="234" y="1353"/>
                  </a:moveTo>
                  <a:lnTo>
                    <a:pt x="488" y="1317"/>
                  </a:lnTo>
                  <a:lnTo>
                    <a:pt x="712" y="1287"/>
                  </a:lnTo>
                  <a:lnTo>
                    <a:pt x="821" y="1274"/>
                  </a:lnTo>
                  <a:lnTo>
                    <a:pt x="916" y="1262"/>
                  </a:lnTo>
                  <a:lnTo>
                    <a:pt x="938" y="1259"/>
                  </a:lnTo>
                  <a:lnTo>
                    <a:pt x="958" y="1255"/>
                  </a:lnTo>
                  <a:lnTo>
                    <a:pt x="977" y="1250"/>
                  </a:lnTo>
                  <a:lnTo>
                    <a:pt x="995" y="1243"/>
                  </a:lnTo>
                  <a:lnTo>
                    <a:pt x="1012" y="1235"/>
                  </a:lnTo>
                  <a:lnTo>
                    <a:pt x="1027" y="1227"/>
                  </a:lnTo>
                  <a:lnTo>
                    <a:pt x="1043" y="1218"/>
                  </a:lnTo>
                  <a:lnTo>
                    <a:pt x="1057" y="1207"/>
                  </a:lnTo>
                  <a:lnTo>
                    <a:pt x="1070" y="1197"/>
                  </a:lnTo>
                  <a:lnTo>
                    <a:pt x="1082" y="1185"/>
                  </a:lnTo>
                  <a:lnTo>
                    <a:pt x="1094" y="1174"/>
                  </a:lnTo>
                  <a:lnTo>
                    <a:pt x="1104" y="1161"/>
                  </a:lnTo>
                  <a:lnTo>
                    <a:pt x="1114" y="1149"/>
                  </a:lnTo>
                  <a:lnTo>
                    <a:pt x="1123" y="1137"/>
                  </a:lnTo>
                  <a:lnTo>
                    <a:pt x="1131" y="1124"/>
                  </a:lnTo>
                  <a:lnTo>
                    <a:pt x="1139" y="1112"/>
                  </a:lnTo>
                  <a:lnTo>
                    <a:pt x="1152" y="1086"/>
                  </a:lnTo>
                  <a:lnTo>
                    <a:pt x="1163" y="1062"/>
                  </a:lnTo>
                  <a:lnTo>
                    <a:pt x="1171" y="1040"/>
                  </a:lnTo>
                  <a:lnTo>
                    <a:pt x="1177" y="1020"/>
                  </a:lnTo>
                  <a:lnTo>
                    <a:pt x="1182" y="1004"/>
                  </a:lnTo>
                  <a:lnTo>
                    <a:pt x="1185" y="990"/>
                  </a:lnTo>
                  <a:lnTo>
                    <a:pt x="1187" y="979"/>
                  </a:lnTo>
                  <a:lnTo>
                    <a:pt x="1198" y="934"/>
                  </a:lnTo>
                  <a:lnTo>
                    <a:pt x="1227" y="811"/>
                  </a:lnTo>
                  <a:lnTo>
                    <a:pt x="1272" y="632"/>
                  </a:lnTo>
                  <a:lnTo>
                    <a:pt x="1299" y="526"/>
                  </a:lnTo>
                  <a:lnTo>
                    <a:pt x="1329" y="412"/>
                  </a:lnTo>
                  <a:lnTo>
                    <a:pt x="1333" y="395"/>
                  </a:lnTo>
                  <a:lnTo>
                    <a:pt x="1337" y="377"/>
                  </a:lnTo>
                  <a:lnTo>
                    <a:pt x="1339" y="360"/>
                  </a:lnTo>
                  <a:lnTo>
                    <a:pt x="1341" y="345"/>
                  </a:lnTo>
                  <a:lnTo>
                    <a:pt x="1342" y="329"/>
                  </a:lnTo>
                  <a:lnTo>
                    <a:pt x="1342" y="314"/>
                  </a:lnTo>
                  <a:lnTo>
                    <a:pt x="1341" y="299"/>
                  </a:lnTo>
                  <a:lnTo>
                    <a:pt x="1340" y="286"/>
                  </a:lnTo>
                  <a:lnTo>
                    <a:pt x="1338" y="272"/>
                  </a:lnTo>
                  <a:lnTo>
                    <a:pt x="1335" y="260"/>
                  </a:lnTo>
                  <a:lnTo>
                    <a:pt x="1332" y="247"/>
                  </a:lnTo>
                  <a:lnTo>
                    <a:pt x="1328" y="235"/>
                  </a:lnTo>
                  <a:lnTo>
                    <a:pt x="1324" y="223"/>
                  </a:lnTo>
                  <a:lnTo>
                    <a:pt x="1318" y="213"/>
                  </a:lnTo>
                  <a:lnTo>
                    <a:pt x="1313" y="202"/>
                  </a:lnTo>
                  <a:lnTo>
                    <a:pt x="1307" y="192"/>
                  </a:lnTo>
                  <a:lnTo>
                    <a:pt x="1292" y="184"/>
                  </a:lnTo>
                  <a:lnTo>
                    <a:pt x="1279" y="175"/>
                  </a:lnTo>
                  <a:lnTo>
                    <a:pt x="1251" y="162"/>
                  </a:lnTo>
                  <a:lnTo>
                    <a:pt x="1225" y="151"/>
                  </a:lnTo>
                  <a:lnTo>
                    <a:pt x="1201" y="142"/>
                  </a:lnTo>
                  <a:lnTo>
                    <a:pt x="1180" y="137"/>
                  </a:lnTo>
                  <a:lnTo>
                    <a:pt x="1165" y="133"/>
                  </a:lnTo>
                  <a:lnTo>
                    <a:pt x="1150" y="130"/>
                  </a:lnTo>
                  <a:lnTo>
                    <a:pt x="1123" y="127"/>
                  </a:lnTo>
                  <a:lnTo>
                    <a:pt x="1023" y="111"/>
                  </a:lnTo>
                  <a:lnTo>
                    <a:pt x="936" y="97"/>
                  </a:lnTo>
                  <a:lnTo>
                    <a:pt x="819" y="76"/>
                  </a:lnTo>
                  <a:lnTo>
                    <a:pt x="668" y="49"/>
                  </a:lnTo>
                  <a:lnTo>
                    <a:pt x="480" y="14"/>
                  </a:lnTo>
                  <a:lnTo>
                    <a:pt x="455" y="9"/>
                  </a:lnTo>
                  <a:lnTo>
                    <a:pt x="430" y="6"/>
                  </a:lnTo>
                  <a:lnTo>
                    <a:pt x="406" y="3"/>
                  </a:lnTo>
                  <a:lnTo>
                    <a:pt x="383" y="2"/>
                  </a:lnTo>
                  <a:lnTo>
                    <a:pt x="361" y="1"/>
                  </a:lnTo>
                  <a:lnTo>
                    <a:pt x="341" y="0"/>
                  </a:lnTo>
                  <a:lnTo>
                    <a:pt x="320" y="1"/>
                  </a:lnTo>
                  <a:lnTo>
                    <a:pt x="300" y="2"/>
                  </a:lnTo>
                  <a:lnTo>
                    <a:pt x="281" y="3"/>
                  </a:lnTo>
                  <a:lnTo>
                    <a:pt x="264" y="6"/>
                  </a:lnTo>
                  <a:lnTo>
                    <a:pt x="247" y="9"/>
                  </a:lnTo>
                  <a:lnTo>
                    <a:pt x="230" y="12"/>
                  </a:lnTo>
                  <a:lnTo>
                    <a:pt x="215" y="17"/>
                  </a:lnTo>
                  <a:lnTo>
                    <a:pt x="199" y="22"/>
                  </a:lnTo>
                  <a:lnTo>
                    <a:pt x="185" y="27"/>
                  </a:lnTo>
                  <a:lnTo>
                    <a:pt x="171" y="33"/>
                  </a:lnTo>
                  <a:lnTo>
                    <a:pt x="159" y="39"/>
                  </a:lnTo>
                  <a:lnTo>
                    <a:pt x="146" y="47"/>
                  </a:lnTo>
                  <a:lnTo>
                    <a:pt x="135" y="54"/>
                  </a:lnTo>
                  <a:lnTo>
                    <a:pt x="123" y="61"/>
                  </a:lnTo>
                  <a:lnTo>
                    <a:pt x="113" y="69"/>
                  </a:lnTo>
                  <a:lnTo>
                    <a:pt x="104" y="78"/>
                  </a:lnTo>
                  <a:lnTo>
                    <a:pt x="86" y="95"/>
                  </a:lnTo>
                  <a:lnTo>
                    <a:pt x="69" y="114"/>
                  </a:lnTo>
                  <a:lnTo>
                    <a:pt x="56" y="134"/>
                  </a:lnTo>
                  <a:lnTo>
                    <a:pt x="43" y="155"/>
                  </a:lnTo>
                  <a:lnTo>
                    <a:pt x="34" y="175"/>
                  </a:lnTo>
                  <a:lnTo>
                    <a:pt x="25" y="196"/>
                  </a:lnTo>
                  <a:lnTo>
                    <a:pt x="18" y="218"/>
                  </a:lnTo>
                  <a:lnTo>
                    <a:pt x="12" y="239"/>
                  </a:lnTo>
                  <a:lnTo>
                    <a:pt x="8" y="260"/>
                  </a:lnTo>
                  <a:lnTo>
                    <a:pt x="4" y="280"/>
                  </a:lnTo>
                  <a:lnTo>
                    <a:pt x="2" y="300"/>
                  </a:lnTo>
                  <a:lnTo>
                    <a:pt x="1" y="319"/>
                  </a:lnTo>
                  <a:lnTo>
                    <a:pt x="0" y="337"/>
                  </a:lnTo>
                  <a:lnTo>
                    <a:pt x="0" y="368"/>
                  </a:lnTo>
                  <a:lnTo>
                    <a:pt x="1" y="393"/>
                  </a:lnTo>
                  <a:lnTo>
                    <a:pt x="3" y="413"/>
                  </a:lnTo>
                  <a:lnTo>
                    <a:pt x="14" y="658"/>
                  </a:lnTo>
                  <a:lnTo>
                    <a:pt x="25" y="894"/>
                  </a:lnTo>
                  <a:lnTo>
                    <a:pt x="35" y="1148"/>
                  </a:lnTo>
                  <a:lnTo>
                    <a:pt x="37" y="1176"/>
                  </a:lnTo>
                  <a:lnTo>
                    <a:pt x="40" y="1203"/>
                  </a:lnTo>
                  <a:lnTo>
                    <a:pt x="44" y="1227"/>
                  </a:lnTo>
                  <a:lnTo>
                    <a:pt x="50" y="1250"/>
                  </a:lnTo>
                  <a:lnTo>
                    <a:pt x="56" y="1271"/>
                  </a:lnTo>
                  <a:lnTo>
                    <a:pt x="63" y="1290"/>
                  </a:lnTo>
                  <a:lnTo>
                    <a:pt x="71" y="1308"/>
                  </a:lnTo>
                  <a:lnTo>
                    <a:pt x="80" y="1325"/>
                  </a:lnTo>
                  <a:lnTo>
                    <a:pt x="93" y="1332"/>
                  </a:lnTo>
                  <a:lnTo>
                    <a:pt x="108" y="1338"/>
                  </a:lnTo>
                  <a:lnTo>
                    <a:pt x="121" y="1342"/>
                  </a:lnTo>
                  <a:lnTo>
                    <a:pt x="135" y="1346"/>
                  </a:lnTo>
                  <a:lnTo>
                    <a:pt x="148" y="1350"/>
                  </a:lnTo>
                  <a:lnTo>
                    <a:pt x="161" y="1352"/>
                  </a:lnTo>
                  <a:lnTo>
                    <a:pt x="185" y="1355"/>
                  </a:lnTo>
                  <a:lnTo>
                    <a:pt x="204" y="1355"/>
                  </a:lnTo>
                  <a:lnTo>
                    <a:pt x="220" y="1355"/>
                  </a:lnTo>
                  <a:lnTo>
                    <a:pt x="234" y="1353"/>
                  </a:lnTo>
                  <a:close/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0" name="Freeform 7"/>
            <p:cNvSpPr>
              <a:spLocks/>
            </p:cNvSpPr>
            <p:nvPr/>
          </p:nvSpPr>
          <p:spPr bwMode="auto">
            <a:xfrm>
              <a:off x="3165500" y="2632348"/>
              <a:ext cx="2128838" cy="1971675"/>
            </a:xfrm>
            <a:custGeom>
              <a:avLst/>
              <a:gdLst/>
              <a:ahLst/>
              <a:cxnLst>
                <a:cxn ang="0">
                  <a:pos x="1233" y="10"/>
                </a:cxn>
                <a:cxn ang="0">
                  <a:pos x="1244" y="31"/>
                </a:cxn>
                <a:cxn ang="0">
                  <a:pos x="1252" y="55"/>
                </a:cxn>
                <a:cxn ang="0">
                  <a:pos x="1258" y="80"/>
                </a:cxn>
                <a:cxn ang="0">
                  <a:pos x="1261" y="107"/>
                </a:cxn>
                <a:cxn ang="0">
                  <a:pos x="1262" y="137"/>
                </a:cxn>
                <a:cxn ang="0">
                  <a:pos x="1259" y="168"/>
                </a:cxn>
                <a:cxn ang="0">
                  <a:pos x="1253" y="203"/>
                </a:cxn>
                <a:cxn ang="0">
                  <a:pos x="1219" y="334"/>
                </a:cxn>
                <a:cxn ang="0">
                  <a:pos x="1147" y="619"/>
                </a:cxn>
                <a:cxn ang="0">
                  <a:pos x="1107" y="787"/>
                </a:cxn>
                <a:cxn ang="0">
                  <a:pos x="1102" y="812"/>
                </a:cxn>
                <a:cxn ang="0">
                  <a:pos x="1091" y="848"/>
                </a:cxn>
                <a:cxn ang="0">
                  <a:pos x="1072" y="894"/>
                </a:cxn>
                <a:cxn ang="0">
                  <a:pos x="1051" y="932"/>
                </a:cxn>
                <a:cxn ang="0">
                  <a:pos x="1034" y="957"/>
                </a:cxn>
                <a:cxn ang="0">
                  <a:pos x="1014" y="982"/>
                </a:cxn>
                <a:cxn ang="0">
                  <a:pos x="990" y="1005"/>
                </a:cxn>
                <a:cxn ang="0">
                  <a:pos x="963" y="1026"/>
                </a:cxn>
                <a:cxn ang="0">
                  <a:pos x="932" y="1043"/>
                </a:cxn>
                <a:cxn ang="0">
                  <a:pos x="897" y="1058"/>
                </a:cxn>
                <a:cxn ang="0">
                  <a:pos x="858" y="1067"/>
                </a:cxn>
                <a:cxn ang="0">
                  <a:pos x="741" y="1082"/>
                </a:cxn>
                <a:cxn ang="0">
                  <a:pos x="408" y="1125"/>
                </a:cxn>
                <a:cxn ang="0">
                  <a:pos x="140" y="1163"/>
                </a:cxn>
                <a:cxn ang="0">
                  <a:pos x="105" y="1163"/>
                </a:cxn>
                <a:cxn ang="0">
                  <a:pos x="68" y="1158"/>
                </a:cxn>
                <a:cxn ang="0">
                  <a:pos x="41" y="1150"/>
                </a:cxn>
                <a:cxn ang="0">
                  <a:pos x="13" y="1140"/>
                </a:cxn>
                <a:cxn ang="0">
                  <a:pos x="7" y="1144"/>
                </a:cxn>
                <a:cxn ang="0">
                  <a:pos x="24" y="1166"/>
                </a:cxn>
                <a:cxn ang="0">
                  <a:pos x="41" y="1184"/>
                </a:cxn>
                <a:cxn ang="0">
                  <a:pos x="60" y="1199"/>
                </a:cxn>
                <a:cxn ang="0">
                  <a:pos x="88" y="1217"/>
                </a:cxn>
                <a:cxn ang="0">
                  <a:pos x="126" y="1231"/>
                </a:cxn>
                <a:cxn ang="0">
                  <a:pos x="163" y="1240"/>
                </a:cxn>
                <a:cxn ang="0">
                  <a:pos x="194" y="1242"/>
                </a:cxn>
                <a:cxn ang="0">
                  <a:pos x="225" y="1241"/>
                </a:cxn>
                <a:cxn ang="0">
                  <a:pos x="487" y="1204"/>
                </a:cxn>
                <a:cxn ang="0">
                  <a:pos x="820" y="1161"/>
                </a:cxn>
                <a:cxn ang="0">
                  <a:pos x="937" y="1146"/>
                </a:cxn>
                <a:cxn ang="0">
                  <a:pos x="975" y="1137"/>
                </a:cxn>
                <a:cxn ang="0">
                  <a:pos x="1011" y="1122"/>
                </a:cxn>
                <a:cxn ang="0">
                  <a:pos x="1042" y="1105"/>
                </a:cxn>
                <a:cxn ang="0">
                  <a:pos x="1069" y="1084"/>
                </a:cxn>
                <a:cxn ang="0">
                  <a:pos x="1093" y="1061"/>
                </a:cxn>
                <a:cxn ang="0">
                  <a:pos x="1113" y="1036"/>
                </a:cxn>
                <a:cxn ang="0">
                  <a:pos x="1130" y="1011"/>
                </a:cxn>
                <a:cxn ang="0">
                  <a:pos x="1151" y="973"/>
                </a:cxn>
                <a:cxn ang="0">
                  <a:pos x="1170" y="927"/>
                </a:cxn>
                <a:cxn ang="0">
                  <a:pos x="1181" y="891"/>
                </a:cxn>
                <a:cxn ang="0">
                  <a:pos x="1186" y="866"/>
                </a:cxn>
                <a:cxn ang="0">
                  <a:pos x="1226" y="698"/>
                </a:cxn>
                <a:cxn ang="0">
                  <a:pos x="1298" y="413"/>
                </a:cxn>
                <a:cxn ang="0">
                  <a:pos x="1335" y="270"/>
                </a:cxn>
                <a:cxn ang="0">
                  <a:pos x="1341" y="217"/>
                </a:cxn>
                <a:cxn ang="0">
                  <a:pos x="1339" y="170"/>
                </a:cxn>
                <a:cxn ang="0">
                  <a:pos x="1329" y="129"/>
                </a:cxn>
                <a:cxn ang="0">
                  <a:pos x="1313" y="93"/>
                </a:cxn>
                <a:cxn ang="0">
                  <a:pos x="1292" y="60"/>
                </a:cxn>
                <a:cxn ang="0">
                  <a:pos x="1269" y="33"/>
                </a:cxn>
                <a:cxn ang="0">
                  <a:pos x="1242" y="10"/>
                </a:cxn>
              </a:cxnLst>
              <a:rect l="0" t="0" r="r" b="b"/>
              <a:pathLst>
                <a:path w="1341" h="1242">
                  <a:moveTo>
                    <a:pt x="1227" y="0"/>
                  </a:moveTo>
                  <a:lnTo>
                    <a:pt x="1233" y="10"/>
                  </a:lnTo>
                  <a:lnTo>
                    <a:pt x="1238" y="21"/>
                  </a:lnTo>
                  <a:lnTo>
                    <a:pt x="1244" y="31"/>
                  </a:lnTo>
                  <a:lnTo>
                    <a:pt x="1248" y="43"/>
                  </a:lnTo>
                  <a:lnTo>
                    <a:pt x="1252" y="55"/>
                  </a:lnTo>
                  <a:lnTo>
                    <a:pt x="1255" y="68"/>
                  </a:lnTo>
                  <a:lnTo>
                    <a:pt x="1258" y="80"/>
                  </a:lnTo>
                  <a:lnTo>
                    <a:pt x="1260" y="94"/>
                  </a:lnTo>
                  <a:lnTo>
                    <a:pt x="1261" y="107"/>
                  </a:lnTo>
                  <a:lnTo>
                    <a:pt x="1262" y="122"/>
                  </a:lnTo>
                  <a:lnTo>
                    <a:pt x="1262" y="137"/>
                  </a:lnTo>
                  <a:lnTo>
                    <a:pt x="1261" y="153"/>
                  </a:lnTo>
                  <a:lnTo>
                    <a:pt x="1259" y="168"/>
                  </a:lnTo>
                  <a:lnTo>
                    <a:pt x="1257" y="185"/>
                  </a:lnTo>
                  <a:lnTo>
                    <a:pt x="1253" y="203"/>
                  </a:lnTo>
                  <a:lnTo>
                    <a:pt x="1249" y="220"/>
                  </a:lnTo>
                  <a:lnTo>
                    <a:pt x="1219" y="334"/>
                  </a:lnTo>
                  <a:lnTo>
                    <a:pt x="1192" y="440"/>
                  </a:lnTo>
                  <a:lnTo>
                    <a:pt x="1147" y="619"/>
                  </a:lnTo>
                  <a:lnTo>
                    <a:pt x="1118" y="742"/>
                  </a:lnTo>
                  <a:lnTo>
                    <a:pt x="1107" y="787"/>
                  </a:lnTo>
                  <a:lnTo>
                    <a:pt x="1105" y="798"/>
                  </a:lnTo>
                  <a:lnTo>
                    <a:pt x="1102" y="812"/>
                  </a:lnTo>
                  <a:lnTo>
                    <a:pt x="1097" y="828"/>
                  </a:lnTo>
                  <a:lnTo>
                    <a:pt x="1091" y="848"/>
                  </a:lnTo>
                  <a:lnTo>
                    <a:pt x="1083" y="870"/>
                  </a:lnTo>
                  <a:lnTo>
                    <a:pt x="1072" y="894"/>
                  </a:lnTo>
                  <a:lnTo>
                    <a:pt x="1059" y="920"/>
                  </a:lnTo>
                  <a:lnTo>
                    <a:pt x="1051" y="932"/>
                  </a:lnTo>
                  <a:lnTo>
                    <a:pt x="1043" y="945"/>
                  </a:lnTo>
                  <a:lnTo>
                    <a:pt x="1034" y="957"/>
                  </a:lnTo>
                  <a:lnTo>
                    <a:pt x="1024" y="969"/>
                  </a:lnTo>
                  <a:lnTo>
                    <a:pt x="1014" y="982"/>
                  </a:lnTo>
                  <a:lnTo>
                    <a:pt x="1002" y="993"/>
                  </a:lnTo>
                  <a:lnTo>
                    <a:pt x="990" y="1005"/>
                  </a:lnTo>
                  <a:lnTo>
                    <a:pt x="977" y="1015"/>
                  </a:lnTo>
                  <a:lnTo>
                    <a:pt x="963" y="1026"/>
                  </a:lnTo>
                  <a:lnTo>
                    <a:pt x="947" y="1035"/>
                  </a:lnTo>
                  <a:lnTo>
                    <a:pt x="932" y="1043"/>
                  </a:lnTo>
                  <a:lnTo>
                    <a:pt x="915" y="1051"/>
                  </a:lnTo>
                  <a:lnTo>
                    <a:pt x="897" y="1058"/>
                  </a:lnTo>
                  <a:lnTo>
                    <a:pt x="878" y="1063"/>
                  </a:lnTo>
                  <a:lnTo>
                    <a:pt x="858" y="1067"/>
                  </a:lnTo>
                  <a:lnTo>
                    <a:pt x="836" y="1070"/>
                  </a:lnTo>
                  <a:lnTo>
                    <a:pt x="741" y="1082"/>
                  </a:lnTo>
                  <a:lnTo>
                    <a:pt x="632" y="1095"/>
                  </a:lnTo>
                  <a:lnTo>
                    <a:pt x="408" y="1125"/>
                  </a:lnTo>
                  <a:lnTo>
                    <a:pt x="154" y="1161"/>
                  </a:lnTo>
                  <a:lnTo>
                    <a:pt x="140" y="1163"/>
                  </a:lnTo>
                  <a:lnTo>
                    <a:pt x="124" y="1163"/>
                  </a:lnTo>
                  <a:lnTo>
                    <a:pt x="105" y="1163"/>
                  </a:lnTo>
                  <a:lnTo>
                    <a:pt x="81" y="1160"/>
                  </a:lnTo>
                  <a:lnTo>
                    <a:pt x="68" y="1158"/>
                  </a:lnTo>
                  <a:lnTo>
                    <a:pt x="55" y="1154"/>
                  </a:lnTo>
                  <a:lnTo>
                    <a:pt x="41" y="1150"/>
                  </a:lnTo>
                  <a:lnTo>
                    <a:pt x="28" y="1146"/>
                  </a:lnTo>
                  <a:lnTo>
                    <a:pt x="13" y="1140"/>
                  </a:lnTo>
                  <a:lnTo>
                    <a:pt x="0" y="1133"/>
                  </a:lnTo>
                  <a:lnTo>
                    <a:pt x="7" y="1144"/>
                  </a:lnTo>
                  <a:lnTo>
                    <a:pt x="15" y="1155"/>
                  </a:lnTo>
                  <a:lnTo>
                    <a:pt x="24" y="1166"/>
                  </a:lnTo>
                  <a:lnTo>
                    <a:pt x="32" y="1175"/>
                  </a:lnTo>
                  <a:lnTo>
                    <a:pt x="41" y="1184"/>
                  </a:lnTo>
                  <a:lnTo>
                    <a:pt x="51" y="1192"/>
                  </a:lnTo>
                  <a:lnTo>
                    <a:pt x="60" y="1199"/>
                  </a:lnTo>
                  <a:lnTo>
                    <a:pt x="69" y="1205"/>
                  </a:lnTo>
                  <a:lnTo>
                    <a:pt x="88" y="1217"/>
                  </a:lnTo>
                  <a:lnTo>
                    <a:pt x="108" y="1225"/>
                  </a:lnTo>
                  <a:lnTo>
                    <a:pt x="126" y="1231"/>
                  </a:lnTo>
                  <a:lnTo>
                    <a:pt x="145" y="1237"/>
                  </a:lnTo>
                  <a:lnTo>
                    <a:pt x="163" y="1240"/>
                  </a:lnTo>
                  <a:lnTo>
                    <a:pt x="179" y="1241"/>
                  </a:lnTo>
                  <a:lnTo>
                    <a:pt x="194" y="1242"/>
                  </a:lnTo>
                  <a:lnTo>
                    <a:pt x="208" y="1242"/>
                  </a:lnTo>
                  <a:lnTo>
                    <a:pt x="225" y="1241"/>
                  </a:lnTo>
                  <a:lnTo>
                    <a:pt x="232" y="1240"/>
                  </a:lnTo>
                  <a:lnTo>
                    <a:pt x="487" y="1204"/>
                  </a:lnTo>
                  <a:lnTo>
                    <a:pt x="710" y="1174"/>
                  </a:lnTo>
                  <a:lnTo>
                    <a:pt x="820" y="1161"/>
                  </a:lnTo>
                  <a:lnTo>
                    <a:pt x="915" y="1149"/>
                  </a:lnTo>
                  <a:lnTo>
                    <a:pt x="937" y="1146"/>
                  </a:lnTo>
                  <a:lnTo>
                    <a:pt x="957" y="1142"/>
                  </a:lnTo>
                  <a:lnTo>
                    <a:pt x="975" y="1137"/>
                  </a:lnTo>
                  <a:lnTo>
                    <a:pt x="994" y="1131"/>
                  </a:lnTo>
                  <a:lnTo>
                    <a:pt x="1011" y="1122"/>
                  </a:lnTo>
                  <a:lnTo>
                    <a:pt x="1026" y="1114"/>
                  </a:lnTo>
                  <a:lnTo>
                    <a:pt x="1042" y="1105"/>
                  </a:lnTo>
                  <a:lnTo>
                    <a:pt x="1055" y="1094"/>
                  </a:lnTo>
                  <a:lnTo>
                    <a:pt x="1069" y="1084"/>
                  </a:lnTo>
                  <a:lnTo>
                    <a:pt x="1081" y="1072"/>
                  </a:lnTo>
                  <a:lnTo>
                    <a:pt x="1093" y="1061"/>
                  </a:lnTo>
                  <a:lnTo>
                    <a:pt x="1103" y="1048"/>
                  </a:lnTo>
                  <a:lnTo>
                    <a:pt x="1113" y="1036"/>
                  </a:lnTo>
                  <a:lnTo>
                    <a:pt x="1122" y="1024"/>
                  </a:lnTo>
                  <a:lnTo>
                    <a:pt x="1130" y="1011"/>
                  </a:lnTo>
                  <a:lnTo>
                    <a:pt x="1138" y="999"/>
                  </a:lnTo>
                  <a:lnTo>
                    <a:pt x="1151" y="973"/>
                  </a:lnTo>
                  <a:lnTo>
                    <a:pt x="1161" y="949"/>
                  </a:lnTo>
                  <a:lnTo>
                    <a:pt x="1170" y="927"/>
                  </a:lnTo>
                  <a:lnTo>
                    <a:pt x="1176" y="907"/>
                  </a:lnTo>
                  <a:lnTo>
                    <a:pt x="1181" y="891"/>
                  </a:lnTo>
                  <a:lnTo>
                    <a:pt x="1184" y="877"/>
                  </a:lnTo>
                  <a:lnTo>
                    <a:pt x="1186" y="866"/>
                  </a:lnTo>
                  <a:lnTo>
                    <a:pt x="1197" y="821"/>
                  </a:lnTo>
                  <a:lnTo>
                    <a:pt x="1226" y="698"/>
                  </a:lnTo>
                  <a:lnTo>
                    <a:pt x="1271" y="519"/>
                  </a:lnTo>
                  <a:lnTo>
                    <a:pt x="1298" y="413"/>
                  </a:lnTo>
                  <a:lnTo>
                    <a:pt x="1328" y="299"/>
                  </a:lnTo>
                  <a:lnTo>
                    <a:pt x="1335" y="270"/>
                  </a:lnTo>
                  <a:lnTo>
                    <a:pt x="1339" y="243"/>
                  </a:lnTo>
                  <a:lnTo>
                    <a:pt x="1341" y="217"/>
                  </a:lnTo>
                  <a:lnTo>
                    <a:pt x="1341" y="193"/>
                  </a:lnTo>
                  <a:lnTo>
                    <a:pt x="1339" y="170"/>
                  </a:lnTo>
                  <a:lnTo>
                    <a:pt x="1335" y="149"/>
                  </a:lnTo>
                  <a:lnTo>
                    <a:pt x="1329" y="129"/>
                  </a:lnTo>
                  <a:lnTo>
                    <a:pt x="1323" y="110"/>
                  </a:lnTo>
                  <a:lnTo>
                    <a:pt x="1313" y="93"/>
                  </a:lnTo>
                  <a:lnTo>
                    <a:pt x="1304" y="76"/>
                  </a:lnTo>
                  <a:lnTo>
                    <a:pt x="1292" y="60"/>
                  </a:lnTo>
                  <a:lnTo>
                    <a:pt x="1281" y="46"/>
                  </a:lnTo>
                  <a:lnTo>
                    <a:pt x="1269" y="33"/>
                  </a:lnTo>
                  <a:lnTo>
                    <a:pt x="1255" y="21"/>
                  </a:lnTo>
                  <a:lnTo>
                    <a:pt x="1242" y="10"/>
                  </a:lnTo>
                  <a:lnTo>
                    <a:pt x="1227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42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61" name="그룹 15"/>
          <p:cNvGrpSpPr/>
          <p:nvPr/>
        </p:nvGrpSpPr>
        <p:grpSpPr>
          <a:xfrm rot="7194075">
            <a:off x="6016731" y="2208021"/>
            <a:ext cx="2001399" cy="2018861"/>
            <a:chOff x="2575644" y="1902618"/>
            <a:chExt cx="2911475" cy="2936875"/>
          </a:xfrm>
        </p:grpSpPr>
        <p:sp>
          <p:nvSpPr>
            <p:cNvPr id="62" name="Freeform 5"/>
            <p:cNvSpPr>
              <a:spLocks/>
            </p:cNvSpPr>
            <p:nvPr/>
          </p:nvSpPr>
          <p:spPr bwMode="auto">
            <a:xfrm>
              <a:off x="2575644" y="1902618"/>
              <a:ext cx="2911475" cy="2936875"/>
            </a:xfrm>
            <a:custGeom>
              <a:avLst/>
              <a:gdLst/>
              <a:ahLst/>
              <a:cxnLst>
                <a:cxn ang="0">
                  <a:pos x="1400" y="155"/>
                </a:cxn>
                <a:cxn ang="0">
                  <a:pos x="1057" y="98"/>
                </a:cxn>
                <a:cxn ang="0">
                  <a:pos x="587" y="13"/>
                </a:cxn>
                <a:cxn ang="0">
                  <a:pos x="496" y="2"/>
                </a:cxn>
                <a:cxn ang="0">
                  <a:pos x="414" y="0"/>
                </a:cxn>
                <a:cxn ang="0">
                  <a:pos x="341" y="8"/>
                </a:cxn>
                <a:cxn ang="0">
                  <a:pos x="278" y="22"/>
                </a:cxn>
                <a:cxn ang="0">
                  <a:pos x="223" y="43"/>
                </a:cxn>
                <a:cxn ang="0">
                  <a:pos x="175" y="69"/>
                </a:cxn>
                <a:cxn ang="0">
                  <a:pos x="134" y="100"/>
                </a:cxn>
                <a:cxn ang="0">
                  <a:pos x="101" y="135"/>
                </a:cxn>
                <a:cxn ang="0">
                  <a:pos x="73" y="173"/>
                </a:cxn>
                <a:cxn ang="0">
                  <a:pos x="33" y="254"/>
                </a:cxn>
                <a:cxn ang="0">
                  <a:pos x="11" y="336"/>
                </a:cxn>
                <a:cxn ang="0">
                  <a:pos x="1" y="412"/>
                </a:cxn>
                <a:cxn ang="0">
                  <a:pos x="0" y="475"/>
                </a:cxn>
                <a:cxn ang="0">
                  <a:pos x="5" y="533"/>
                </a:cxn>
                <a:cxn ang="0">
                  <a:pos x="47" y="1481"/>
                </a:cxn>
                <a:cxn ang="0">
                  <a:pos x="59" y="1588"/>
                </a:cxn>
                <a:cxn ang="0">
                  <a:pos x="85" y="1672"/>
                </a:cxn>
                <a:cxn ang="0">
                  <a:pos x="123" y="1736"/>
                </a:cxn>
                <a:cxn ang="0">
                  <a:pos x="166" y="1783"/>
                </a:cxn>
                <a:cxn ang="0">
                  <a:pos x="215" y="1815"/>
                </a:cxn>
                <a:cxn ang="0">
                  <a:pos x="264" y="1835"/>
                </a:cxn>
                <a:cxn ang="0">
                  <a:pos x="310" y="1845"/>
                </a:cxn>
                <a:cxn ang="0">
                  <a:pos x="372" y="1850"/>
                </a:cxn>
                <a:cxn ang="0">
                  <a:pos x="500" y="1833"/>
                </a:cxn>
                <a:cxn ang="0">
                  <a:pos x="1161" y="1745"/>
                </a:cxn>
                <a:cxn ang="0">
                  <a:pos x="1339" y="1721"/>
                </a:cxn>
                <a:cxn ang="0">
                  <a:pos x="1408" y="1696"/>
                </a:cxn>
                <a:cxn ang="0">
                  <a:pos x="1466" y="1660"/>
                </a:cxn>
                <a:cxn ang="0">
                  <a:pos x="1513" y="1616"/>
                </a:cxn>
                <a:cxn ang="0">
                  <a:pos x="1552" y="1568"/>
                </a:cxn>
                <a:cxn ang="0">
                  <a:pos x="1581" y="1519"/>
                </a:cxn>
                <a:cxn ang="0">
                  <a:pos x="1614" y="1443"/>
                </a:cxn>
                <a:cxn ang="0">
                  <a:pos x="1632" y="1379"/>
                </a:cxn>
                <a:cxn ang="0">
                  <a:pos x="1686" y="1148"/>
                </a:cxn>
                <a:cxn ang="0">
                  <a:pos x="1778" y="779"/>
                </a:cxn>
                <a:cxn ang="0">
                  <a:pos x="1826" y="597"/>
                </a:cxn>
                <a:cxn ang="0">
                  <a:pos x="1833" y="546"/>
                </a:cxn>
                <a:cxn ang="0">
                  <a:pos x="1834" y="499"/>
                </a:cxn>
                <a:cxn ang="0">
                  <a:pos x="1829" y="455"/>
                </a:cxn>
                <a:cxn ang="0">
                  <a:pos x="1810" y="392"/>
                </a:cxn>
                <a:cxn ang="0">
                  <a:pos x="1774" y="329"/>
                </a:cxn>
                <a:cxn ang="0">
                  <a:pos x="1727" y="279"/>
                </a:cxn>
                <a:cxn ang="0">
                  <a:pos x="1673" y="239"/>
                </a:cxn>
                <a:cxn ang="0">
                  <a:pos x="1618" y="210"/>
                </a:cxn>
                <a:cxn ang="0">
                  <a:pos x="1552" y="184"/>
                </a:cxn>
                <a:cxn ang="0">
                  <a:pos x="1485" y="168"/>
                </a:cxn>
              </a:cxnLst>
              <a:rect l="0" t="0" r="r" b="b"/>
              <a:pathLst>
                <a:path w="1834" h="1850">
                  <a:moveTo>
                    <a:pt x="1485" y="168"/>
                  </a:moveTo>
                  <a:lnTo>
                    <a:pt x="1450" y="163"/>
                  </a:lnTo>
                  <a:lnTo>
                    <a:pt x="1400" y="155"/>
                  </a:lnTo>
                  <a:lnTo>
                    <a:pt x="1321" y="143"/>
                  </a:lnTo>
                  <a:lnTo>
                    <a:pt x="1208" y="124"/>
                  </a:lnTo>
                  <a:lnTo>
                    <a:pt x="1057" y="98"/>
                  </a:lnTo>
                  <a:lnTo>
                    <a:pt x="863" y="63"/>
                  </a:lnTo>
                  <a:lnTo>
                    <a:pt x="621" y="18"/>
                  </a:lnTo>
                  <a:lnTo>
                    <a:pt x="587" y="13"/>
                  </a:lnTo>
                  <a:lnTo>
                    <a:pt x="555" y="8"/>
                  </a:lnTo>
                  <a:lnTo>
                    <a:pt x="525" y="4"/>
                  </a:lnTo>
                  <a:lnTo>
                    <a:pt x="496" y="2"/>
                  </a:lnTo>
                  <a:lnTo>
                    <a:pt x="467" y="0"/>
                  </a:lnTo>
                  <a:lnTo>
                    <a:pt x="440" y="0"/>
                  </a:lnTo>
                  <a:lnTo>
                    <a:pt x="414" y="0"/>
                  </a:lnTo>
                  <a:lnTo>
                    <a:pt x="389" y="2"/>
                  </a:lnTo>
                  <a:lnTo>
                    <a:pt x="364" y="4"/>
                  </a:lnTo>
                  <a:lnTo>
                    <a:pt x="341" y="8"/>
                  </a:lnTo>
                  <a:lnTo>
                    <a:pt x="319" y="12"/>
                  </a:lnTo>
                  <a:lnTo>
                    <a:pt x="297" y="17"/>
                  </a:lnTo>
                  <a:lnTo>
                    <a:pt x="278" y="22"/>
                  </a:lnTo>
                  <a:lnTo>
                    <a:pt x="258" y="28"/>
                  </a:lnTo>
                  <a:lnTo>
                    <a:pt x="240" y="36"/>
                  </a:lnTo>
                  <a:lnTo>
                    <a:pt x="223" y="43"/>
                  </a:lnTo>
                  <a:lnTo>
                    <a:pt x="206" y="51"/>
                  </a:lnTo>
                  <a:lnTo>
                    <a:pt x="190" y="59"/>
                  </a:lnTo>
                  <a:lnTo>
                    <a:pt x="175" y="69"/>
                  </a:lnTo>
                  <a:lnTo>
                    <a:pt x="160" y="79"/>
                  </a:lnTo>
                  <a:lnTo>
                    <a:pt x="147" y="90"/>
                  </a:lnTo>
                  <a:lnTo>
                    <a:pt x="134" y="100"/>
                  </a:lnTo>
                  <a:lnTo>
                    <a:pt x="123" y="111"/>
                  </a:lnTo>
                  <a:lnTo>
                    <a:pt x="111" y="123"/>
                  </a:lnTo>
                  <a:lnTo>
                    <a:pt x="101" y="135"/>
                  </a:lnTo>
                  <a:lnTo>
                    <a:pt x="91" y="147"/>
                  </a:lnTo>
                  <a:lnTo>
                    <a:pt x="81" y="160"/>
                  </a:lnTo>
                  <a:lnTo>
                    <a:pt x="73" y="173"/>
                  </a:lnTo>
                  <a:lnTo>
                    <a:pt x="57" y="199"/>
                  </a:lnTo>
                  <a:lnTo>
                    <a:pt x="45" y="226"/>
                  </a:lnTo>
                  <a:lnTo>
                    <a:pt x="33" y="254"/>
                  </a:lnTo>
                  <a:lnTo>
                    <a:pt x="24" y="281"/>
                  </a:lnTo>
                  <a:lnTo>
                    <a:pt x="17" y="309"/>
                  </a:lnTo>
                  <a:lnTo>
                    <a:pt x="11" y="336"/>
                  </a:lnTo>
                  <a:lnTo>
                    <a:pt x="6" y="362"/>
                  </a:lnTo>
                  <a:lnTo>
                    <a:pt x="3" y="387"/>
                  </a:lnTo>
                  <a:lnTo>
                    <a:pt x="1" y="412"/>
                  </a:lnTo>
                  <a:lnTo>
                    <a:pt x="0" y="435"/>
                  </a:lnTo>
                  <a:lnTo>
                    <a:pt x="0" y="455"/>
                  </a:lnTo>
                  <a:lnTo>
                    <a:pt x="0" y="475"/>
                  </a:lnTo>
                  <a:lnTo>
                    <a:pt x="2" y="506"/>
                  </a:lnTo>
                  <a:lnTo>
                    <a:pt x="4" y="526"/>
                  </a:lnTo>
                  <a:lnTo>
                    <a:pt x="5" y="533"/>
                  </a:lnTo>
                  <a:lnTo>
                    <a:pt x="20" y="848"/>
                  </a:lnTo>
                  <a:lnTo>
                    <a:pt x="33" y="1155"/>
                  </a:lnTo>
                  <a:lnTo>
                    <a:pt x="47" y="1481"/>
                  </a:lnTo>
                  <a:lnTo>
                    <a:pt x="49" y="1519"/>
                  </a:lnTo>
                  <a:lnTo>
                    <a:pt x="53" y="1555"/>
                  </a:lnTo>
                  <a:lnTo>
                    <a:pt x="59" y="1588"/>
                  </a:lnTo>
                  <a:lnTo>
                    <a:pt x="67" y="1619"/>
                  </a:lnTo>
                  <a:lnTo>
                    <a:pt x="75" y="1647"/>
                  </a:lnTo>
                  <a:lnTo>
                    <a:pt x="85" y="1672"/>
                  </a:lnTo>
                  <a:lnTo>
                    <a:pt x="97" y="1696"/>
                  </a:lnTo>
                  <a:lnTo>
                    <a:pt x="109" y="1717"/>
                  </a:lnTo>
                  <a:lnTo>
                    <a:pt x="123" y="1736"/>
                  </a:lnTo>
                  <a:lnTo>
                    <a:pt x="136" y="1754"/>
                  </a:lnTo>
                  <a:lnTo>
                    <a:pt x="152" y="1770"/>
                  </a:lnTo>
                  <a:lnTo>
                    <a:pt x="166" y="1783"/>
                  </a:lnTo>
                  <a:lnTo>
                    <a:pt x="183" y="1796"/>
                  </a:lnTo>
                  <a:lnTo>
                    <a:pt x="199" y="1806"/>
                  </a:lnTo>
                  <a:lnTo>
                    <a:pt x="215" y="1815"/>
                  </a:lnTo>
                  <a:lnTo>
                    <a:pt x="232" y="1823"/>
                  </a:lnTo>
                  <a:lnTo>
                    <a:pt x="248" y="1830"/>
                  </a:lnTo>
                  <a:lnTo>
                    <a:pt x="264" y="1835"/>
                  </a:lnTo>
                  <a:lnTo>
                    <a:pt x="280" y="1839"/>
                  </a:lnTo>
                  <a:lnTo>
                    <a:pt x="295" y="1843"/>
                  </a:lnTo>
                  <a:lnTo>
                    <a:pt x="310" y="1845"/>
                  </a:lnTo>
                  <a:lnTo>
                    <a:pt x="324" y="1848"/>
                  </a:lnTo>
                  <a:lnTo>
                    <a:pt x="350" y="1850"/>
                  </a:lnTo>
                  <a:lnTo>
                    <a:pt x="372" y="1850"/>
                  </a:lnTo>
                  <a:lnTo>
                    <a:pt x="389" y="1849"/>
                  </a:lnTo>
                  <a:lnTo>
                    <a:pt x="404" y="1847"/>
                  </a:lnTo>
                  <a:lnTo>
                    <a:pt x="500" y="1833"/>
                  </a:lnTo>
                  <a:lnTo>
                    <a:pt x="733" y="1801"/>
                  </a:lnTo>
                  <a:lnTo>
                    <a:pt x="1022" y="1762"/>
                  </a:lnTo>
                  <a:lnTo>
                    <a:pt x="1161" y="1745"/>
                  </a:lnTo>
                  <a:lnTo>
                    <a:pt x="1286" y="1730"/>
                  </a:lnTo>
                  <a:lnTo>
                    <a:pt x="1313" y="1726"/>
                  </a:lnTo>
                  <a:lnTo>
                    <a:pt x="1339" y="1721"/>
                  </a:lnTo>
                  <a:lnTo>
                    <a:pt x="1363" y="1714"/>
                  </a:lnTo>
                  <a:lnTo>
                    <a:pt x="1386" y="1705"/>
                  </a:lnTo>
                  <a:lnTo>
                    <a:pt x="1408" y="1696"/>
                  </a:lnTo>
                  <a:lnTo>
                    <a:pt x="1429" y="1684"/>
                  </a:lnTo>
                  <a:lnTo>
                    <a:pt x="1448" y="1672"/>
                  </a:lnTo>
                  <a:lnTo>
                    <a:pt x="1466" y="1660"/>
                  </a:lnTo>
                  <a:lnTo>
                    <a:pt x="1483" y="1645"/>
                  </a:lnTo>
                  <a:lnTo>
                    <a:pt x="1499" y="1630"/>
                  </a:lnTo>
                  <a:lnTo>
                    <a:pt x="1513" y="1616"/>
                  </a:lnTo>
                  <a:lnTo>
                    <a:pt x="1527" y="1600"/>
                  </a:lnTo>
                  <a:lnTo>
                    <a:pt x="1540" y="1584"/>
                  </a:lnTo>
                  <a:lnTo>
                    <a:pt x="1552" y="1568"/>
                  </a:lnTo>
                  <a:lnTo>
                    <a:pt x="1562" y="1551"/>
                  </a:lnTo>
                  <a:lnTo>
                    <a:pt x="1572" y="1535"/>
                  </a:lnTo>
                  <a:lnTo>
                    <a:pt x="1581" y="1519"/>
                  </a:lnTo>
                  <a:lnTo>
                    <a:pt x="1589" y="1503"/>
                  </a:lnTo>
                  <a:lnTo>
                    <a:pt x="1603" y="1471"/>
                  </a:lnTo>
                  <a:lnTo>
                    <a:pt x="1614" y="1443"/>
                  </a:lnTo>
                  <a:lnTo>
                    <a:pt x="1622" y="1417"/>
                  </a:lnTo>
                  <a:lnTo>
                    <a:pt x="1628" y="1396"/>
                  </a:lnTo>
                  <a:lnTo>
                    <a:pt x="1632" y="1379"/>
                  </a:lnTo>
                  <a:lnTo>
                    <a:pt x="1635" y="1364"/>
                  </a:lnTo>
                  <a:lnTo>
                    <a:pt x="1647" y="1306"/>
                  </a:lnTo>
                  <a:lnTo>
                    <a:pt x="1686" y="1148"/>
                  </a:lnTo>
                  <a:lnTo>
                    <a:pt x="1712" y="1040"/>
                  </a:lnTo>
                  <a:lnTo>
                    <a:pt x="1743" y="916"/>
                  </a:lnTo>
                  <a:lnTo>
                    <a:pt x="1778" y="779"/>
                  </a:lnTo>
                  <a:lnTo>
                    <a:pt x="1818" y="633"/>
                  </a:lnTo>
                  <a:lnTo>
                    <a:pt x="1822" y="615"/>
                  </a:lnTo>
                  <a:lnTo>
                    <a:pt x="1826" y="597"/>
                  </a:lnTo>
                  <a:lnTo>
                    <a:pt x="1829" y="579"/>
                  </a:lnTo>
                  <a:lnTo>
                    <a:pt x="1831" y="562"/>
                  </a:lnTo>
                  <a:lnTo>
                    <a:pt x="1833" y="546"/>
                  </a:lnTo>
                  <a:lnTo>
                    <a:pt x="1834" y="530"/>
                  </a:lnTo>
                  <a:lnTo>
                    <a:pt x="1834" y="514"/>
                  </a:lnTo>
                  <a:lnTo>
                    <a:pt x="1834" y="499"/>
                  </a:lnTo>
                  <a:lnTo>
                    <a:pt x="1833" y="484"/>
                  </a:lnTo>
                  <a:lnTo>
                    <a:pt x="1831" y="470"/>
                  </a:lnTo>
                  <a:lnTo>
                    <a:pt x="1829" y="455"/>
                  </a:lnTo>
                  <a:lnTo>
                    <a:pt x="1827" y="442"/>
                  </a:lnTo>
                  <a:lnTo>
                    <a:pt x="1820" y="417"/>
                  </a:lnTo>
                  <a:lnTo>
                    <a:pt x="1810" y="392"/>
                  </a:lnTo>
                  <a:lnTo>
                    <a:pt x="1800" y="370"/>
                  </a:lnTo>
                  <a:lnTo>
                    <a:pt x="1788" y="348"/>
                  </a:lnTo>
                  <a:lnTo>
                    <a:pt x="1774" y="329"/>
                  </a:lnTo>
                  <a:lnTo>
                    <a:pt x="1760" y="311"/>
                  </a:lnTo>
                  <a:lnTo>
                    <a:pt x="1744" y="294"/>
                  </a:lnTo>
                  <a:lnTo>
                    <a:pt x="1727" y="279"/>
                  </a:lnTo>
                  <a:lnTo>
                    <a:pt x="1710" y="264"/>
                  </a:lnTo>
                  <a:lnTo>
                    <a:pt x="1692" y="251"/>
                  </a:lnTo>
                  <a:lnTo>
                    <a:pt x="1673" y="239"/>
                  </a:lnTo>
                  <a:lnTo>
                    <a:pt x="1655" y="228"/>
                  </a:lnTo>
                  <a:lnTo>
                    <a:pt x="1637" y="218"/>
                  </a:lnTo>
                  <a:lnTo>
                    <a:pt x="1618" y="210"/>
                  </a:lnTo>
                  <a:lnTo>
                    <a:pt x="1601" y="202"/>
                  </a:lnTo>
                  <a:lnTo>
                    <a:pt x="1584" y="196"/>
                  </a:lnTo>
                  <a:lnTo>
                    <a:pt x="1552" y="184"/>
                  </a:lnTo>
                  <a:lnTo>
                    <a:pt x="1525" y="177"/>
                  </a:lnTo>
                  <a:lnTo>
                    <a:pt x="1504" y="172"/>
                  </a:lnTo>
                  <a:lnTo>
                    <a:pt x="1485" y="168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42000">
                  <a:schemeClr val="bg1">
                    <a:lumMod val="85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3" name="Freeform 8"/>
            <p:cNvSpPr>
              <a:spLocks/>
            </p:cNvSpPr>
            <p:nvPr/>
          </p:nvSpPr>
          <p:spPr bwMode="auto">
            <a:xfrm>
              <a:off x="3059832" y="2353468"/>
              <a:ext cx="2130425" cy="2151063"/>
            </a:xfrm>
            <a:custGeom>
              <a:avLst/>
              <a:gdLst/>
              <a:ahLst/>
              <a:cxnLst>
                <a:cxn ang="0">
                  <a:pos x="488" y="1317"/>
                </a:cxn>
                <a:cxn ang="0">
                  <a:pos x="821" y="1274"/>
                </a:cxn>
                <a:cxn ang="0">
                  <a:pos x="938" y="1259"/>
                </a:cxn>
                <a:cxn ang="0">
                  <a:pos x="977" y="1250"/>
                </a:cxn>
                <a:cxn ang="0">
                  <a:pos x="1012" y="1235"/>
                </a:cxn>
                <a:cxn ang="0">
                  <a:pos x="1043" y="1218"/>
                </a:cxn>
                <a:cxn ang="0">
                  <a:pos x="1070" y="1197"/>
                </a:cxn>
                <a:cxn ang="0">
                  <a:pos x="1094" y="1174"/>
                </a:cxn>
                <a:cxn ang="0">
                  <a:pos x="1114" y="1149"/>
                </a:cxn>
                <a:cxn ang="0">
                  <a:pos x="1131" y="1124"/>
                </a:cxn>
                <a:cxn ang="0">
                  <a:pos x="1152" y="1086"/>
                </a:cxn>
                <a:cxn ang="0">
                  <a:pos x="1171" y="1040"/>
                </a:cxn>
                <a:cxn ang="0">
                  <a:pos x="1182" y="1004"/>
                </a:cxn>
                <a:cxn ang="0">
                  <a:pos x="1187" y="979"/>
                </a:cxn>
                <a:cxn ang="0">
                  <a:pos x="1227" y="811"/>
                </a:cxn>
                <a:cxn ang="0">
                  <a:pos x="1299" y="526"/>
                </a:cxn>
                <a:cxn ang="0">
                  <a:pos x="1333" y="395"/>
                </a:cxn>
                <a:cxn ang="0">
                  <a:pos x="1339" y="360"/>
                </a:cxn>
                <a:cxn ang="0">
                  <a:pos x="1342" y="329"/>
                </a:cxn>
                <a:cxn ang="0">
                  <a:pos x="1341" y="299"/>
                </a:cxn>
                <a:cxn ang="0">
                  <a:pos x="1338" y="272"/>
                </a:cxn>
                <a:cxn ang="0">
                  <a:pos x="1332" y="247"/>
                </a:cxn>
                <a:cxn ang="0">
                  <a:pos x="1324" y="223"/>
                </a:cxn>
                <a:cxn ang="0">
                  <a:pos x="1313" y="202"/>
                </a:cxn>
                <a:cxn ang="0">
                  <a:pos x="1292" y="184"/>
                </a:cxn>
                <a:cxn ang="0">
                  <a:pos x="1251" y="162"/>
                </a:cxn>
                <a:cxn ang="0">
                  <a:pos x="1201" y="142"/>
                </a:cxn>
                <a:cxn ang="0">
                  <a:pos x="1165" y="133"/>
                </a:cxn>
                <a:cxn ang="0">
                  <a:pos x="1123" y="127"/>
                </a:cxn>
                <a:cxn ang="0">
                  <a:pos x="936" y="97"/>
                </a:cxn>
                <a:cxn ang="0">
                  <a:pos x="668" y="49"/>
                </a:cxn>
                <a:cxn ang="0">
                  <a:pos x="455" y="9"/>
                </a:cxn>
                <a:cxn ang="0">
                  <a:pos x="406" y="3"/>
                </a:cxn>
                <a:cxn ang="0">
                  <a:pos x="361" y="1"/>
                </a:cxn>
                <a:cxn ang="0">
                  <a:pos x="320" y="1"/>
                </a:cxn>
                <a:cxn ang="0">
                  <a:pos x="281" y="3"/>
                </a:cxn>
                <a:cxn ang="0">
                  <a:pos x="247" y="9"/>
                </a:cxn>
                <a:cxn ang="0">
                  <a:pos x="215" y="17"/>
                </a:cxn>
                <a:cxn ang="0">
                  <a:pos x="185" y="27"/>
                </a:cxn>
                <a:cxn ang="0">
                  <a:pos x="159" y="39"/>
                </a:cxn>
                <a:cxn ang="0">
                  <a:pos x="135" y="54"/>
                </a:cxn>
                <a:cxn ang="0">
                  <a:pos x="113" y="69"/>
                </a:cxn>
                <a:cxn ang="0">
                  <a:pos x="86" y="95"/>
                </a:cxn>
                <a:cxn ang="0">
                  <a:pos x="56" y="134"/>
                </a:cxn>
                <a:cxn ang="0">
                  <a:pos x="34" y="175"/>
                </a:cxn>
                <a:cxn ang="0">
                  <a:pos x="18" y="218"/>
                </a:cxn>
                <a:cxn ang="0">
                  <a:pos x="8" y="260"/>
                </a:cxn>
                <a:cxn ang="0">
                  <a:pos x="2" y="300"/>
                </a:cxn>
                <a:cxn ang="0">
                  <a:pos x="0" y="337"/>
                </a:cxn>
                <a:cxn ang="0">
                  <a:pos x="1" y="393"/>
                </a:cxn>
                <a:cxn ang="0">
                  <a:pos x="14" y="658"/>
                </a:cxn>
                <a:cxn ang="0">
                  <a:pos x="35" y="1148"/>
                </a:cxn>
                <a:cxn ang="0">
                  <a:pos x="40" y="1203"/>
                </a:cxn>
                <a:cxn ang="0">
                  <a:pos x="50" y="1250"/>
                </a:cxn>
                <a:cxn ang="0">
                  <a:pos x="63" y="1290"/>
                </a:cxn>
                <a:cxn ang="0">
                  <a:pos x="80" y="1325"/>
                </a:cxn>
                <a:cxn ang="0">
                  <a:pos x="108" y="1338"/>
                </a:cxn>
                <a:cxn ang="0">
                  <a:pos x="135" y="1346"/>
                </a:cxn>
                <a:cxn ang="0">
                  <a:pos x="161" y="1352"/>
                </a:cxn>
                <a:cxn ang="0">
                  <a:pos x="204" y="1355"/>
                </a:cxn>
                <a:cxn ang="0">
                  <a:pos x="234" y="1353"/>
                </a:cxn>
              </a:cxnLst>
              <a:rect l="0" t="0" r="r" b="b"/>
              <a:pathLst>
                <a:path w="1342" h="1355">
                  <a:moveTo>
                    <a:pt x="234" y="1353"/>
                  </a:moveTo>
                  <a:lnTo>
                    <a:pt x="488" y="1317"/>
                  </a:lnTo>
                  <a:lnTo>
                    <a:pt x="712" y="1287"/>
                  </a:lnTo>
                  <a:lnTo>
                    <a:pt x="821" y="1274"/>
                  </a:lnTo>
                  <a:lnTo>
                    <a:pt x="916" y="1262"/>
                  </a:lnTo>
                  <a:lnTo>
                    <a:pt x="938" y="1259"/>
                  </a:lnTo>
                  <a:lnTo>
                    <a:pt x="958" y="1255"/>
                  </a:lnTo>
                  <a:lnTo>
                    <a:pt x="977" y="1250"/>
                  </a:lnTo>
                  <a:lnTo>
                    <a:pt x="995" y="1243"/>
                  </a:lnTo>
                  <a:lnTo>
                    <a:pt x="1012" y="1235"/>
                  </a:lnTo>
                  <a:lnTo>
                    <a:pt x="1027" y="1227"/>
                  </a:lnTo>
                  <a:lnTo>
                    <a:pt x="1043" y="1218"/>
                  </a:lnTo>
                  <a:lnTo>
                    <a:pt x="1057" y="1207"/>
                  </a:lnTo>
                  <a:lnTo>
                    <a:pt x="1070" y="1197"/>
                  </a:lnTo>
                  <a:lnTo>
                    <a:pt x="1082" y="1185"/>
                  </a:lnTo>
                  <a:lnTo>
                    <a:pt x="1094" y="1174"/>
                  </a:lnTo>
                  <a:lnTo>
                    <a:pt x="1104" y="1161"/>
                  </a:lnTo>
                  <a:lnTo>
                    <a:pt x="1114" y="1149"/>
                  </a:lnTo>
                  <a:lnTo>
                    <a:pt x="1123" y="1137"/>
                  </a:lnTo>
                  <a:lnTo>
                    <a:pt x="1131" y="1124"/>
                  </a:lnTo>
                  <a:lnTo>
                    <a:pt x="1139" y="1112"/>
                  </a:lnTo>
                  <a:lnTo>
                    <a:pt x="1152" y="1086"/>
                  </a:lnTo>
                  <a:lnTo>
                    <a:pt x="1163" y="1062"/>
                  </a:lnTo>
                  <a:lnTo>
                    <a:pt x="1171" y="1040"/>
                  </a:lnTo>
                  <a:lnTo>
                    <a:pt x="1177" y="1020"/>
                  </a:lnTo>
                  <a:lnTo>
                    <a:pt x="1182" y="1004"/>
                  </a:lnTo>
                  <a:lnTo>
                    <a:pt x="1185" y="990"/>
                  </a:lnTo>
                  <a:lnTo>
                    <a:pt x="1187" y="979"/>
                  </a:lnTo>
                  <a:lnTo>
                    <a:pt x="1198" y="934"/>
                  </a:lnTo>
                  <a:lnTo>
                    <a:pt x="1227" y="811"/>
                  </a:lnTo>
                  <a:lnTo>
                    <a:pt x="1272" y="632"/>
                  </a:lnTo>
                  <a:lnTo>
                    <a:pt x="1299" y="526"/>
                  </a:lnTo>
                  <a:lnTo>
                    <a:pt x="1329" y="412"/>
                  </a:lnTo>
                  <a:lnTo>
                    <a:pt x="1333" y="395"/>
                  </a:lnTo>
                  <a:lnTo>
                    <a:pt x="1337" y="377"/>
                  </a:lnTo>
                  <a:lnTo>
                    <a:pt x="1339" y="360"/>
                  </a:lnTo>
                  <a:lnTo>
                    <a:pt x="1341" y="345"/>
                  </a:lnTo>
                  <a:lnTo>
                    <a:pt x="1342" y="329"/>
                  </a:lnTo>
                  <a:lnTo>
                    <a:pt x="1342" y="314"/>
                  </a:lnTo>
                  <a:lnTo>
                    <a:pt x="1341" y="299"/>
                  </a:lnTo>
                  <a:lnTo>
                    <a:pt x="1340" y="286"/>
                  </a:lnTo>
                  <a:lnTo>
                    <a:pt x="1338" y="272"/>
                  </a:lnTo>
                  <a:lnTo>
                    <a:pt x="1335" y="260"/>
                  </a:lnTo>
                  <a:lnTo>
                    <a:pt x="1332" y="247"/>
                  </a:lnTo>
                  <a:lnTo>
                    <a:pt x="1328" y="235"/>
                  </a:lnTo>
                  <a:lnTo>
                    <a:pt x="1324" y="223"/>
                  </a:lnTo>
                  <a:lnTo>
                    <a:pt x="1318" y="213"/>
                  </a:lnTo>
                  <a:lnTo>
                    <a:pt x="1313" y="202"/>
                  </a:lnTo>
                  <a:lnTo>
                    <a:pt x="1307" y="192"/>
                  </a:lnTo>
                  <a:lnTo>
                    <a:pt x="1292" y="184"/>
                  </a:lnTo>
                  <a:lnTo>
                    <a:pt x="1279" y="175"/>
                  </a:lnTo>
                  <a:lnTo>
                    <a:pt x="1251" y="162"/>
                  </a:lnTo>
                  <a:lnTo>
                    <a:pt x="1225" y="151"/>
                  </a:lnTo>
                  <a:lnTo>
                    <a:pt x="1201" y="142"/>
                  </a:lnTo>
                  <a:lnTo>
                    <a:pt x="1180" y="137"/>
                  </a:lnTo>
                  <a:lnTo>
                    <a:pt x="1165" y="133"/>
                  </a:lnTo>
                  <a:lnTo>
                    <a:pt x="1150" y="130"/>
                  </a:lnTo>
                  <a:lnTo>
                    <a:pt x="1123" y="127"/>
                  </a:lnTo>
                  <a:lnTo>
                    <a:pt x="1023" y="111"/>
                  </a:lnTo>
                  <a:lnTo>
                    <a:pt x="936" y="97"/>
                  </a:lnTo>
                  <a:lnTo>
                    <a:pt x="819" y="76"/>
                  </a:lnTo>
                  <a:lnTo>
                    <a:pt x="668" y="49"/>
                  </a:lnTo>
                  <a:lnTo>
                    <a:pt x="480" y="14"/>
                  </a:lnTo>
                  <a:lnTo>
                    <a:pt x="455" y="9"/>
                  </a:lnTo>
                  <a:lnTo>
                    <a:pt x="430" y="6"/>
                  </a:lnTo>
                  <a:lnTo>
                    <a:pt x="406" y="3"/>
                  </a:lnTo>
                  <a:lnTo>
                    <a:pt x="383" y="2"/>
                  </a:lnTo>
                  <a:lnTo>
                    <a:pt x="361" y="1"/>
                  </a:lnTo>
                  <a:lnTo>
                    <a:pt x="341" y="0"/>
                  </a:lnTo>
                  <a:lnTo>
                    <a:pt x="320" y="1"/>
                  </a:lnTo>
                  <a:lnTo>
                    <a:pt x="300" y="2"/>
                  </a:lnTo>
                  <a:lnTo>
                    <a:pt x="281" y="3"/>
                  </a:lnTo>
                  <a:lnTo>
                    <a:pt x="264" y="6"/>
                  </a:lnTo>
                  <a:lnTo>
                    <a:pt x="247" y="9"/>
                  </a:lnTo>
                  <a:lnTo>
                    <a:pt x="230" y="12"/>
                  </a:lnTo>
                  <a:lnTo>
                    <a:pt x="215" y="17"/>
                  </a:lnTo>
                  <a:lnTo>
                    <a:pt x="199" y="22"/>
                  </a:lnTo>
                  <a:lnTo>
                    <a:pt x="185" y="27"/>
                  </a:lnTo>
                  <a:lnTo>
                    <a:pt x="171" y="33"/>
                  </a:lnTo>
                  <a:lnTo>
                    <a:pt x="159" y="39"/>
                  </a:lnTo>
                  <a:lnTo>
                    <a:pt x="146" y="47"/>
                  </a:lnTo>
                  <a:lnTo>
                    <a:pt x="135" y="54"/>
                  </a:lnTo>
                  <a:lnTo>
                    <a:pt x="123" y="61"/>
                  </a:lnTo>
                  <a:lnTo>
                    <a:pt x="113" y="69"/>
                  </a:lnTo>
                  <a:lnTo>
                    <a:pt x="104" y="78"/>
                  </a:lnTo>
                  <a:lnTo>
                    <a:pt x="86" y="95"/>
                  </a:lnTo>
                  <a:lnTo>
                    <a:pt x="69" y="114"/>
                  </a:lnTo>
                  <a:lnTo>
                    <a:pt x="56" y="134"/>
                  </a:lnTo>
                  <a:lnTo>
                    <a:pt x="43" y="155"/>
                  </a:lnTo>
                  <a:lnTo>
                    <a:pt x="34" y="175"/>
                  </a:lnTo>
                  <a:lnTo>
                    <a:pt x="25" y="196"/>
                  </a:lnTo>
                  <a:lnTo>
                    <a:pt x="18" y="218"/>
                  </a:lnTo>
                  <a:lnTo>
                    <a:pt x="12" y="239"/>
                  </a:lnTo>
                  <a:lnTo>
                    <a:pt x="8" y="260"/>
                  </a:lnTo>
                  <a:lnTo>
                    <a:pt x="4" y="280"/>
                  </a:lnTo>
                  <a:lnTo>
                    <a:pt x="2" y="300"/>
                  </a:lnTo>
                  <a:lnTo>
                    <a:pt x="1" y="319"/>
                  </a:lnTo>
                  <a:lnTo>
                    <a:pt x="0" y="337"/>
                  </a:lnTo>
                  <a:lnTo>
                    <a:pt x="0" y="368"/>
                  </a:lnTo>
                  <a:lnTo>
                    <a:pt x="1" y="393"/>
                  </a:lnTo>
                  <a:lnTo>
                    <a:pt x="3" y="413"/>
                  </a:lnTo>
                  <a:lnTo>
                    <a:pt x="14" y="658"/>
                  </a:lnTo>
                  <a:lnTo>
                    <a:pt x="25" y="894"/>
                  </a:lnTo>
                  <a:lnTo>
                    <a:pt x="35" y="1148"/>
                  </a:lnTo>
                  <a:lnTo>
                    <a:pt x="37" y="1176"/>
                  </a:lnTo>
                  <a:lnTo>
                    <a:pt x="40" y="1203"/>
                  </a:lnTo>
                  <a:lnTo>
                    <a:pt x="44" y="1227"/>
                  </a:lnTo>
                  <a:lnTo>
                    <a:pt x="50" y="1250"/>
                  </a:lnTo>
                  <a:lnTo>
                    <a:pt x="56" y="1271"/>
                  </a:lnTo>
                  <a:lnTo>
                    <a:pt x="63" y="1290"/>
                  </a:lnTo>
                  <a:lnTo>
                    <a:pt x="71" y="1308"/>
                  </a:lnTo>
                  <a:lnTo>
                    <a:pt x="80" y="1325"/>
                  </a:lnTo>
                  <a:lnTo>
                    <a:pt x="93" y="1332"/>
                  </a:lnTo>
                  <a:lnTo>
                    <a:pt x="108" y="1338"/>
                  </a:lnTo>
                  <a:lnTo>
                    <a:pt x="121" y="1342"/>
                  </a:lnTo>
                  <a:lnTo>
                    <a:pt x="135" y="1346"/>
                  </a:lnTo>
                  <a:lnTo>
                    <a:pt x="148" y="1350"/>
                  </a:lnTo>
                  <a:lnTo>
                    <a:pt x="161" y="1352"/>
                  </a:lnTo>
                  <a:lnTo>
                    <a:pt x="185" y="1355"/>
                  </a:lnTo>
                  <a:lnTo>
                    <a:pt x="204" y="1355"/>
                  </a:lnTo>
                  <a:lnTo>
                    <a:pt x="220" y="1355"/>
                  </a:lnTo>
                  <a:lnTo>
                    <a:pt x="234" y="1353"/>
                  </a:lnTo>
                  <a:close/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4" name="Freeform 7"/>
            <p:cNvSpPr>
              <a:spLocks/>
            </p:cNvSpPr>
            <p:nvPr/>
          </p:nvSpPr>
          <p:spPr bwMode="auto">
            <a:xfrm>
              <a:off x="3165500" y="2632348"/>
              <a:ext cx="2128838" cy="1971675"/>
            </a:xfrm>
            <a:custGeom>
              <a:avLst/>
              <a:gdLst/>
              <a:ahLst/>
              <a:cxnLst>
                <a:cxn ang="0">
                  <a:pos x="1233" y="10"/>
                </a:cxn>
                <a:cxn ang="0">
                  <a:pos x="1244" y="31"/>
                </a:cxn>
                <a:cxn ang="0">
                  <a:pos x="1252" y="55"/>
                </a:cxn>
                <a:cxn ang="0">
                  <a:pos x="1258" y="80"/>
                </a:cxn>
                <a:cxn ang="0">
                  <a:pos x="1261" y="107"/>
                </a:cxn>
                <a:cxn ang="0">
                  <a:pos x="1262" y="137"/>
                </a:cxn>
                <a:cxn ang="0">
                  <a:pos x="1259" y="168"/>
                </a:cxn>
                <a:cxn ang="0">
                  <a:pos x="1253" y="203"/>
                </a:cxn>
                <a:cxn ang="0">
                  <a:pos x="1219" y="334"/>
                </a:cxn>
                <a:cxn ang="0">
                  <a:pos x="1147" y="619"/>
                </a:cxn>
                <a:cxn ang="0">
                  <a:pos x="1107" y="787"/>
                </a:cxn>
                <a:cxn ang="0">
                  <a:pos x="1102" y="812"/>
                </a:cxn>
                <a:cxn ang="0">
                  <a:pos x="1091" y="848"/>
                </a:cxn>
                <a:cxn ang="0">
                  <a:pos x="1072" y="894"/>
                </a:cxn>
                <a:cxn ang="0">
                  <a:pos x="1051" y="932"/>
                </a:cxn>
                <a:cxn ang="0">
                  <a:pos x="1034" y="957"/>
                </a:cxn>
                <a:cxn ang="0">
                  <a:pos x="1014" y="982"/>
                </a:cxn>
                <a:cxn ang="0">
                  <a:pos x="990" y="1005"/>
                </a:cxn>
                <a:cxn ang="0">
                  <a:pos x="963" y="1026"/>
                </a:cxn>
                <a:cxn ang="0">
                  <a:pos x="932" y="1043"/>
                </a:cxn>
                <a:cxn ang="0">
                  <a:pos x="897" y="1058"/>
                </a:cxn>
                <a:cxn ang="0">
                  <a:pos x="858" y="1067"/>
                </a:cxn>
                <a:cxn ang="0">
                  <a:pos x="741" y="1082"/>
                </a:cxn>
                <a:cxn ang="0">
                  <a:pos x="408" y="1125"/>
                </a:cxn>
                <a:cxn ang="0">
                  <a:pos x="140" y="1163"/>
                </a:cxn>
                <a:cxn ang="0">
                  <a:pos x="105" y="1163"/>
                </a:cxn>
                <a:cxn ang="0">
                  <a:pos x="68" y="1158"/>
                </a:cxn>
                <a:cxn ang="0">
                  <a:pos x="41" y="1150"/>
                </a:cxn>
                <a:cxn ang="0">
                  <a:pos x="13" y="1140"/>
                </a:cxn>
                <a:cxn ang="0">
                  <a:pos x="7" y="1144"/>
                </a:cxn>
                <a:cxn ang="0">
                  <a:pos x="24" y="1166"/>
                </a:cxn>
                <a:cxn ang="0">
                  <a:pos x="41" y="1184"/>
                </a:cxn>
                <a:cxn ang="0">
                  <a:pos x="60" y="1199"/>
                </a:cxn>
                <a:cxn ang="0">
                  <a:pos x="88" y="1217"/>
                </a:cxn>
                <a:cxn ang="0">
                  <a:pos x="126" y="1231"/>
                </a:cxn>
                <a:cxn ang="0">
                  <a:pos x="163" y="1240"/>
                </a:cxn>
                <a:cxn ang="0">
                  <a:pos x="194" y="1242"/>
                </a:cxn>
                <a:cxn ang="0">
                  <a:pos x="225" y="1241"/>
                </a:cxn>
                <a:cxn ang="0">
                  <a:pos x="487" y="1204"/>
                </a:cxn>
                <a:cxn ang="0">
                  <a:pos x="820" y="1161"/>
                </a:cxn>
                <a:cxn ang="0">
                  <a:pos x="937" y="1146"/>
                </a:cxn>
                <a:cxn ang="0">
                  <a:pos x="975" y="1137"/>
                </a:cxn>
                <a:cxn ang="0">
                  <a:pos x="1011" y="1122"/>
                </a:cxn>
                <a:cxn ang="0">
                  <a:pos x="1042" y="1105"/>
                </a:cxn>
                <a:cxn ang="0">
                  <a:pos x="1069" y="1084"/>
                </a:cxn>
                <a:cxn ang="0">
                  <a:pos x="1093" y="1061"/>
                </a:cxn>
                <a:cxn ang="0">
                  <a:pos x="1113" y="1036"/>
                </a:cxn>
                <a:cxn ang="0">
                  <a:pos x="1130" y="1011"/>
                </a:cxn>
                <a:cxn ang="0">
                  <a:pos x="1151" y="973"/>
                </a:cxn>
                <a:cxn ang="0">
                  <a:pos x="1170" y="927"/>
                </a:cxn>
                <a:cxn ang="0">
                  <a:pos x="1181" y="891"/>
                </a:cxn>
                <a:cxn ang="0">
                  <a:pos x="1186" y="866"/>
                </a:cxn>
                <a:cxn ang="0">
                  <a:pos x="1226" y="698"/>
                </a:cxn>
                <a:cxn ang="0">
                  <a:pos x="1298" y="413"/>
                </a:cxn>
                <a:cxn ang="0">
                  <a:pos x="1335" y="270"/>
                </a:cxn>
                <a:cxn ang="0">
                  <a:pos x="1341" y="217"/>
                </a:cxn>
                <a:cxn ang="0">
                  <a:pos x="1339" y="170"/>
                </a:cxn>
                <a:cxn ang="0">
                  <a:pos x="1329" y="129"/>
                </a:cxn>
                <a:cxn ang="0">
                  <a:pos x="1313" y="93"/>
                </a:cxn>
                <a:cxn ang="0">
                  <a:pos x="1292" y="60"/>
                </a:cxn>
                <a:cxn ang="0">
                  <a:pos x="1269" y="33"/>
                </a:cxn>
                <a:cxn ang="0">
                  <a:pos x="1242" y="10"/>
                </a:cxn>
              </a:cxnLst>
              <a:rect l="0" t="0" r="r" b="b"/>
              <a:pathLst>
                <a:path w="1341" h="1242">
                  <a:moveTo>
                    <a:pt x="1227" y="0"/>
                  </a:moveTo>
                  <a:lnTo>
                    <a:pt x="1233" y="10"/>
                  </a:lnTo>
                  <a:lnTo>
                    <a:pt x="1238" y="21"/>
                  </a:lnTo>
                  <a:lnTo>
                    <a:pt x="1244" y="31"/>
                  </a:lnTo>
                  <a:lnTo>
                    <a:pt x="1248" y="43"/>
                  </a:lnTo>
                  <a:lnTo>
                    <a:pt x="1252" y="55"/>
                  </a:lnTo>
                  <a:lnTo>
                    <a:pt x="1255" y="68"/>
                  </a:lnTo>
                  <a:lnTo>
                    <a:pt x="1258" y="80"/>
                  </a:lnTo>
                  <a:lnTo>
                    <a:pt x="1260" y="94"/>
                  </a:lnTo>
                  <a:lnTo>
                    <a:pt x="1261" y="107"/>
                  </a:lnTo>
                  <a:lnTo>
                    <a:pt x="1262" y="122"/>
                  </a:lnTo>
                  <a:lnTo>
                    <a:pt x="1262" y="137"/>
                  </a:lnTo>
                  <a:lnTo>
                    <a:pt x="1261" y="153"/>
                  </a:lnTo>
                  <a:lnTo>
                    <a:pt x="1259" y="168"/>
                  </a:lnTo>
                  <a:lnTo>
                    <a:pt x="1257" y="185"/>
                  </a:lnTo>
                  <a:lnTo>
                    <a:pt x="1253" y="203"/>
                  </a:lnTo>
                  <a:lnTo>
                    <a:pt x="1249" y="220"/>
                  </a:lnTo>
                  <a:lnTo>
                    <a:pt x="1219" y="334"/>
                  </a:lnTo>
                  <a:lnTo>
                    <a:pt x="1192" y="440"/>
                  </a:lnTo>
                  <a:lnTo>
                    <a:pt x="1147" y="619"/>
                  </a:lnTo>
                  <a:lnTo>
                    <a:pt x="1118" y="742"/>
                  </a:lnTo>
                  <a:lnTo>
                    <a:pt x="1107" y="787"/>
                  </a:lnTo>
                  <a:lnTo>
                    <a:pt x="1105" y="798"/>
                  </a:lnTo>
                  <a:lnTo>
                    <a:pt x="1102" y="812"/>
                  </a:lnTo>
                  <a:lnTo>
                    <a:pt x="1097" y="828"/>
                  </a:lnTo>
                  <a:lnTo>
                    <a:pt x="1091" y="848"/>
                  </a:lnTo>
                  <a:lnTo>
                    <a:pt x="1083" y="870"/>
                  </a:lnTo>
                  <a:lnTo>
                    <a:pt x="1072" y="894"/>
                  </a:lnTo>
                  <a:lnTo>
                    <a:pt x="1059" y="920"/>
                  </a:lnTo>
                  <a:lnTo>
                    <a:pt x="1051" y="932"/>
                  </a:lnTo>
                  <a:lnTo>
                    <a:pt x="1043" y="945"/>
                  </a:lnTo>
                  <a:lnTo>
                    <a:pt x="1034" y="957"/>
                  </a:lnTo>
                  <a:lnTo>
                    <a:pt x="1024" y="969"/>
                  </a:lnTo>
                  <a:lnTo>
                    <a:pt x="1014" y="982"/>
                  </a:lnTo>
                  <a:lnTo>
                    <a:pt x="1002" y="993"/>
                  </a:lnTo>
                  <a:lnTo>
                    <a:pt x="990" y="1005"/>
                  </a:lnTo>
                  <a:lnTo>
                    <a:pt x="977" y="1015"/>
                  </a:lnTo>
                  <a:lnTo>
                    <a:pt x="963" y="1026"/>
                  </a:lnTo>
                  <a:lnTo>
                    <a:pt x="947" y="1035"/>
                  </a:lnTo>
                  <a:lnTo>
                    <a:pt x="932" y="1043"/>
                  </a:lnTo>
                  <a:lnTo>
                    <a:pt x="915" y="1051"/>
                  </a:lnTo>
                  <a:lnTo>
                    <a:pt x="897" y="1058"/>
                  </a:lnTo>
                  <a:lnTo>
                    <a:pt x="878" y="1063"/>
                  </a:lnTo>
                  <a:lnTo>
                    <a:pt x="858" y="1067"/>
                  </a:lnTo>
                  <a:lnTo>
                    <a:pt x="836" y="1070"/>
                  </a:lnTo>
                  <a:lnTo>
                    <a:pt x="741" y="1082"/>
                  </a:lnTo>
                  <a:lnTo>
                    <a:pt x="632" y="1095"/>
                  </a:lnTo>
                  <a:lnTo>
                    <a:pt x="408" y="1125"/>
                  </a:lnTo>
                  <a:lnTo>
                    <a:pt x="154" y="1161"/>
                  </a:lnTo>
                  <a:lnTo>
                    <a:pt x="140" y="1163"/>
                  </a:lnTo>
                  <a:lnTo>
                    <a:pt x="124" y="1163"/>
                  </a:lnTo>
                  <a:lnTo>
                    <a:pt x="105" y="1163"/>
                  </a:lnTo>
                  <a:lnTo>
                    <a:pt x="81" y="1160"/>
                  </a:lnTo>
                  <a:lnTo>
                    <a:pt x="68" y="1158"/>
                  </a:lnTo>
                  <a:lnTo>
                    <a:pt x="55" y="1154"/>
                  </a:lnTo>
                  <a:lnTo>
                    <a:pt x="41" y="1150"/>
                  </a:lnTo>
                  <a:lnTo>
                    <a:pt x="28" y="1146"/>
                  </a:lnTo>
                  <a:lnTo>
                    <a:pt x="13" y="1140"/>
                  </a:lnTo>
                  <a:lnTo>
                    <a:pt x="0" y="1133"/>
                  </a:lnTo>
                  <a:lnTo>
                    <a:pt x="7" y="1144"/>
                  </a:lnTo>
                  <a:lnTo>
                    <a:pt x="15" y="1155"/>
                  </a:lnTo>
                  <a:lnTo>
                    <a:pt x="24" y="1166"/>
                  </a:lnTo>
                  <a:lnTo>
                    <a:pt x="32" y="1175"/>
                  </a:lnTo>
                  <a:lnTo>
                    <a:pt x="41" y="1184"/>
                  </a:lnTo>
                  <a:lnTo>
                    <a:pt x="51" y="1192"/>
                  </a:lnTo>
                  <a:lnTo>
                    <a:pt x="60" y="1199"/>
                  </a:lnTo>
                  <a:lnTo>
                    <a:pt x="69" y="1205"/>
                  </a:lnTo>
                  <a:lnTo>
                    <a:pt x="88" y="1217"/>
                  </a:lnTo>
                  <a:lnTo>
                    <a:pt x="108" y="1225"/>
                  </a:lnTo>
                  <a:lnTo>
                    <a:pt x="126" y="1231"/>
                  </a:lnTo>
                  <a:lnTo>
                    <a:pt x="145" y="1237"/>
                  </a:lnTo>
                  <a:lnTo>
                    <a:pt x="163" y="1240"/>
                  </a:lnTo>
                  <a:lnTo>
                    <a:pt x="179" y="1241"/>
                  </a:lnTo>
                  <a:lnTo>
                    <a:pt x="194" y="1242"/>
                  </a:lnTo>
                  <a:lnTo>
                    <a:pt x="208" y="1242"/>
                  </a:lnTo>
                  <a:lnTo>
                    <a:pt x="225" y="1241"/>
                  </a:lnTo>
                  <a:lnTo>
                    <a:pt x="232" y="1240"/>
                  </a:lnTo>
                  <a:lnTo>
                    <a:pt x="487" y="1204"/>
                  </a:lnTo>
                  <a:lnTo>
                    <a:pt x="710" y="1174"/>
                  </a:lnTo>
                  <a:lnTo>
                    <a:pt x="820" y="1161"/>
                  </a:lnTo>
                  <a:lnTo>
                    <a:pt x="915" y="1149"/>
                  </a:lnTo>
                  <a:lnTo>
                    <a:pt x="937" y="1146"/>
                  </a:lnTo>
                  <a:lnTo>
                    <a:pt x="957" y="1142"/>
                  </a:lnTo>
                  <a:lnTo>
                    <a:pt x="975" y="1137"/>
                  </a:lnTo>
                  <a:lnTo>
                    <a:pt x="994" y="1131"/>
                  </a:lnTo>
                  <a:lnTo>
                    <a:pt x="1011" y="1122"/>
                  </a:lnTo>
                  <a:lnTo>
                    <a:pt x="1026" y="1114"/>
                  </a:lnTo>
                  <a:lnTo>
                    <a:pt x="1042" y="1105"/>
                  </a:lnTo>
                  <a:lnTo>
                    <a:pt x="1055" y="1094"/>
                  </a:lnTo>
                  <a:lnTo>
                    <a:pt x="1069" y="1084"/>
                  </a:lnTo>
                  <a:lnTo>
                    <a:pt x="1081" y="1072"/>
                  </a:lnTo>
                  <a:lnTo>
                    <a:pt x="1093" y="1061"/>
                  </a:lnTo>
                  <a:lnTo>
                    <a:pt x="1103" y="1048"/>
                  </a:lnTo>
                  <a:lnTo>
                    <a:pt x="1113" y="1036"/>
                  </a:lnTo>
                  <a:lnTo>
                    <a:pt x="1122" y="1024"/>
                  </a:lnTo>
                  <a:lnTo>
                    <a:pt x="1130" y="1011"/>
                  </a:lnTo>
                  <a:lnTo>
                    <a:pt x="1138" y="999"/>
                  </a:lnTo>
                  <a:lnTo>
                    <a:pt x="1151" y="973"/>
                  </a:lnTo>
                  <a:lnTo>
                    <a:pt x="1161" y="949"/>
                  </a:lnTo>
                  <a:lnTo>
                    <a:pt x="1170" y="927"/>
                  </a:lnTo>
                  <a:lnTo>
                    <a:pt x="1176" y="907"/>
                  </a:lnTo>
                  <a:lnTo>
                    <a:pt x="1181" y="891"/>
                  </a:lnTo>
                  <a:lnTo>
                    <a:pt x="1184" y="877"/>
                  </a:lnTo>
                  <a:lnTo>
                    <a:pt x="1186" y="866"/>
                  </a:lnTo>
                  <a:lnTo>
                    <a:pt x="1197" y="821"/>
                  </a:lnTo>
                  <a:lnTo>
                    <a:pt x="1226" y="698"/>
                  </a:lnTo>
                  <a:lnTo>
                    <a:pt x="1271" y="519"/>
                  </a:lnTo>
                  <a:lnTo>
                    <a:pt x="1298" y="413"/>
                  </a:lnTo>
                  <a:lnTo>
                    <a:pt x="1328" y="299"/>
                  </a:lnTo>
                  <a:lnTo>
                    <a:pt x="1335" y="270"/>
                  </a:lnTo>
                  <a:lnTo>
                    <a:pt x="1339" y="243"/>
                  </a:lnTo>
                  <a:lnTo>
                    <a:pt x="1341" y="217"/>
                  </a:lnTo>
                  <a:lnTo>
                    <a:pt x="1341" y="193"/>
                  </a:lnTo>
                  <a:lnTo>
                    <a:pt x="1339" y="170"/>
                  </a:lnTo>
                  <a:lnTo>
                    <a:pt x="1335" y="149"/>
                  </a:lnTo>
                  <a:lnTo>
                    <a:pt x="1329" y="129"/>
                  </a:lnTo>
                  <a:lnTo>
                    <a:pt x="1323" y="110"/>
                  </a:lnTo>
                  <a:lnTo>
                    <a:pt x="1313" y="93"/>
                  </a:lnTo>
                  <a:lnTo>
                    <a:pt x="1304" y="76"/>
                  </a:lnTo>
                  <a:lnTo>
                    <a:pt x="1292" y="60"/>
                  </a:lnTo>
                  <a:lnTo>
                    <a:pt x="1281" y="46"/>
                  </a:lnTo>
                  <a:lnTo>
                    <a:pt x="1269" y="33"/>
                  </a:lnTo>
                  <a:lnTo>
                    <a:pt x="1255" y="21"/>
                  </a:lnTo>
                  <a:lnTo>
                    <a:pt x="1242" y="10"/>
                  </a:lnTo>
                  <a:lnTo>
                    <a:pt x="1227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42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grpSp>
        <p:nvGrpSpPr>
          <p:cNvPr id="65" name="그룹 19"/>
          <p:cNvGrpSpPr/>
          <p:nvPr/>
        </p:nvGrpSpPr>
        <p:grpSpPr>
          <a:xfrm rot="21261620">
            <a:off x="4091508" y="1586551"/>
            <a:ext cx="2001399" cy="2018860"/>
            <a:chOff x="2575644" y="1902618"/>
            <a:chExt cx="2911475" cy="2936875"/>
          </a:xfrm>
        </p:grpSpPr>
        <p:sp>
          <p:nvSpPr>
            <p:cNvPr id="66" name="Freeform 5"/>
            <p:cNvSpPr>
              <a:spLocks/>
            </p:cNvSpPr>
            <p:nvPr/>
          </p:nvSpPr>
          <p:spPr bwMode="auto">
            <a:xfrm>
              <a:off x="2575644" y="1902618"/>
              <a:ext cx="2911475" cy="2936875"/>
            </a:xfrm>
            <a:custGeom>
              <a:avLst/>
              <a:gdLst/>
              <a:ahLst/>
              <a:cxnLst>
                <a:cxn ang="0">
                  <a:pos x="1400" y="155"/>
                </a:cxn>
                <a:cxn ang="0">
                  <a:pos x="1057" y="98"/>
                </a:cxn>
                <a:cxn ang="0">
                  <a:pos x="587" y="13"/>
                </a:cxn>
                <a:cxn ang="0">
                  <a:pos x="496" y="2"/>
                </a:cxn>
                <a:cxn ang="0">
                  <a:pos x="414" y="0"/>
                </a:cxn>
                <a:cxn ang="0">
                  <a:pos x="341" y="8"/>
                </a:cxn>
                <a:cxn ang="0">
                  <a:pos x="278" y="22"/>
                </a:cxn>
                <a:cxn ang="0">
                  <a:pos x="223" y="43"/>
                </a:cxn>
                <a:cxn ang="0">
                  <a:pos x="175" y="69"/>
                </a:cxn>
                <a:cxn ang="0">
                  <a:pos x="134" y="100"/>
                </a:cxn>
                <a:cxn ang="0">
                  <a:pos x="101" y="135"/>
                </a:cxn>
                <a:cxn ang="0">
                  <a:pos x="73" y="173"/>
                </a:cxn>
                <a:cxn ang="0">
                  <a:pos x="33" y="254"/>
                </a:cxn>
                <a:cxn ang="0">
                  <a:pos x="11" y="336"/>
                </a:cxn>
                <a:cxn ang="0">
                  <a:pos x="1" y="412"/>
                </a:cxn>
                <a:cxn ang="0">
                  <a:pos x="0" y="475"/>
                </a:cxn>
                <a:cxn ang="0">
                  <a:pos x="5" y="533"/>
                </a:cxn>
                <a:cxn ang="0">
                  <a:pos x="47" y="1481"/>
                </a:cxn>
                <a:cxn ang="0">
                  <a:pos x="59" y="1588"/>
                </a:cxn>
                <a:cxn ang="0">
                  <a:pos x="85" y="1672"/>
                </a:cxn>
                <a:cxn ang="0">
                  <a:pos x="123" y="1736"/>
                </a:cxn>
                <a:cxn ang="0">
                  <a:pos x="166" y="1783"/>
                </a:cxn>
                <a:cxn ang="0">
                  <a:pos x="215" y="1815"/>
                </a:cxn>
                <a:cxn ang="0">
                  <a:pos x="264" y="1835"/>
                </a:cxn>
                <a:cxn ang="0">
                  <a:pos x="310" y="1845"/>
                </a:cxn>
                <a:cxn ang="0">
                  <a:pos x="372" y="1850"/>
                </a:cxn>
                <a:cxn ang="0">
                  <a:pos x="500" y="1833"/>
                </a:cxn>
                <a:cxn ang="0">
                  <a:pos x="1161" y="1745"/>
                </a:cxn>
                <a:cxn ang="0">
                  <a:pos x="1339" y="1721"/>
                </a:cxn>
                <a:cxn ang="0">
                  <a:pos x="1408" y="1696"/>
                </a:cxn>
                <a:cxn ang="0">
                  <a:pos x="1466" y="1660"/>
                </a:cxn>
                <a:cxn ang="0">
                  <a:pos x="1513" y="1616"/>
                </a:cxn>
                <a:cxn ang="0">
                  <a:pos x="1552" y="1568"/>
                </a:cxn>
                <a:cxn ang="0">
                  <a:pos x="1581" y="1519"/>
                </a:cxn>
                <a:cxn ang="0">
                  <a:pos x="1614" y="1443"/>
                </a:cxn>
                <a:cxn ang="0">
                  <a:pos x="1632" y="1379"/>
                </a:cxn>
                <a:cxn ang="0">
                  <a:pos x="1686" y="1148"/>
                </a:cxn>
                <a:cxn ang="0">
                  <a:pos x="1778" y="779"/>
                </a:cxn>
                <a:cxn ang="0">
                  <a:pos x="1826" y="597"/>
                </a:cxn>
                <a:cxn ang="0">
                  <a:pos x="1833" y="546"/>
                </a:cxn>
                <a:cxn ang="0">
                  <a:pos x="1834" y="499"/>
                </a:cxn>
                <a:cxn ang="0">
                  <a:pos x="1829" y="455"/>
                </a:cxn>
                <a:cxn ang="0">
                  <a:pos x="1810" y="392"/>
                </a:cxn>
                <a:cxn ang="0">
                  <a:pos x="1774" y="329"/>
                </a:cxn>
                <a:cxn ang="0">
                  <a:pos x="1727" y="279"/>
                </a:cxn>
                <a:cxn ang="0">
                  <a:pos x="1673" y="239"/>
                </a:cxn>
                <a:cxn ang="0">
                  <a:pos x="1618" y="210"/>
                </a:cxn>
                <a:cxn ang="0">
                  <a:pos x="1552" y="184"/>
                </a:cxn>
                <a:cxn ang="0">
                  <a:pos x="1485" y="168"/>
                </a:cxn>
              </a:cxnLst>
              <a:rect l="0" t="0" r="r" b="b"/>
              <a:pathLst>
                <a:path w="1834" h="1850">
                  <a:moveTo>
                    <a:pt x="1485" y="168"/>
                  </a:moveTo>
                  <a:lnTo>
                    <a:pt x="1450" y="163"/>
                  </a:lnTo>
                  <a:lnTo>
                    <a:pt x="1400" y="155"/>
                  </a:lnTo>
                  <a:lnTo>
                    <a:pt x="1321" y="143"/>
                  </a:lnTo>
                  <a:lnTo>
                    <a:pt x="1208" y="124"/>
                  </a:lnTo>
                  <a:lnTo>
                    <a:pt x="1057" y="98"/>
                  </a:lnTo>
                  <a:lnTo>
                    <a:pt x="863" y="63"/>
                  </a:lnTo>
                  <a:lnTo>
                    <a:pt x="621" y="18"/>
                  </a:lnTo>
                  <a:lnTo>
                    <a:pt x="587" y="13"/>
                  </a:lnTo>
                  <a:lnTo>
                    <a:pt x="555" y="8"/>
                  </a:lnTo>
                  <a:lnTo>
                    <a:pt x="525" y="4"/>
                  </a:lnTo>
                  <a:lnTo>
                    <a:pt x="496" y="2"/>
                  </a:lnTo>
                  <a:lnTo>
                    <a:pt x="467" y="0"/>
                  </a:lnTo>
                  <a:lnTo>
                    <a:pt x="440" y="0"/>
                  </a:lnTo>
                  <a:lnTo>
                    <a:pt x="414" y="0"/>
                  </a:lnTo>
                  <a:lnTo>
                    <a:pt x="389" y="2"/>
                  </a:lnTo>
                  <a:lnTo>
                    <a:pt x="364" y="4"/>
                  </a:lnTo>
                  <a:lnTo>
                    <a:pt x="341" y="8"/>
                  </a:lnTo>
                  <a:lnTo>
                    <a:pt x="319" y="12"/>
                  </a:lnTo>
                  <a:lnTo>
                    <a:pt x="297" y="17"/>
                  </a:lnTo>
                  <a:lnTo>
                    <a:pt x="278" y="22"/>
                  </a:lnTo>
                  <a:lnTo>
                    <a:pt x="258" y="28"/>
                  </a:lnTo>
                  <a:lnTo>
                    <a:pt x="240" y="36"/>
                  </a:lnTo>
                  <a:lnTo>
                    <a:pt x="223" y="43"/>
                  </a:lnTo>
                  <a:lnTo>
                    <a:pt x="206" y="51"/>
                  </a:lnTo>
                  <a:lnTo>
                    <a:pt x="190" y="59"/>
                  </a:lnTo>
                  <a:lnTo>
                    <a:pt x="175" y="69"/>
                  </a:lnTo>
                  <a:lnTo>
                    <a:pt x="160" y="79"/>
                  </a:lnTo>
                  <a:lnTo>
                    <a:pt x="147" y="90"/>
                  </a:lnTo>
                  <a:lnTo>
                    <a:pt x="134" y="100"/>
                  </a:lnTo>
                  <a:lnTo>
                    <a:pt x="123" y="111"/>
                  </a:lnTo>
                  <a:lnTo>
                    <a:pt x="111" y="123"/>
                  </a:lnTo>
                  <a:lnTo>
                    <a:pt x="101" y="135"/>
                  </a:lnTo>
                  <a:lnTo>
                    <a:pt x="91" y="147"/>
                  </a:lnTo>
                  <a:lnTo>
                    <a:pt x="81" y="160"/>
                  </a:lnTo>
                  <a:lnTo>
                    <a:pt x="73" y="173"/>
                  </a:lnTo>
                  <a:lnTo>
                    <a:pt x="57" y="199"/>
                  </a:lnTo>
                  <a:lnTo>
                    <a:pt x="45" y="226"/>
                  </a:lnTo>
                  <a:lnTo>
                    <a:pt x="33" y="254"/>
                  </a:lnTo>
                  <a:lnTo>
                    <a:pt x="24" y="281"/>
                  </a:lnTo>
                  <a:lnTo>
                    <a:pt x="17" y="309"/>
                  </a:lnTo>
                  <a:lnTo>
                    <a:pt x="11" y="336"/>
                  </a:lnTo>
                  <a:lnTo>
                    <a:pt x="6" y="362"/>
                  </a:lnTo>
                  <a:lnTo>
                    <a:pt x="3" y="387"/>
                  </a:lnTo>
                  <a:lnTo>
                    <a:pt x="1" y="412"/>
                  </a:lnTo>
                  <a:lnTo>
                    <a:pt x="0" y="435"/>
                  </a:lnTo>
                  <a:lnTo>
                    <a:pt x="0" y="455"/>
                  </a:lnTo>
                  <a:lnTo>
                    <a:pt x="0" y="475"/>
                  </a:lnTo>
                  <a:lnTo>
                    <a:pt x="2" y="506"/>
                  </a:lnTo>
                  <a:lnTo>
                    <a:pt x="4" y="526"/>
                  </a:lnTo>
                  <a:lnTo>
                    <a:pt x="5" y="533"/>
                  </a:lnTo>
                  <a:lnTo>
                    <a:pt x="20" y="848"/>
                  </a:lnTo>
                  <a:lnTo>
                    <a:pt x="33" y="1155"/>
                  </a:lnTo>
                  <a:lnTo>
                    <a:pt x="47" y="1481"/>
                  </a:lnTo>
                  <a:lnTo>
                    <a:pt x="49" y="1519"/>
                  </a:lnTo>
                  <a:lnTo>
                    <a:pt x="53" y="1555"/>
                  </a:lnTo>
                  <a:lnTo>
                    <a:pt x="59" y="1588"/>
                  </a:lnTo>
                  <a:lnTo>
                    <a:pt x="67" y="1619"/>
                  </a:lnTo>
                  <a:lnTo>
                    <a:pt x="75" y="1647"/>
                  </a:lnTo>
                  <a:lnTo>
                    <a:pt x="85" y="1672"/>
                  </a:lnTo>
                  <a:lnTo>
                    <a:pt x="97" y="1696"/>
                  </a:lnTo>
                  <a:lnTo>
                    <a:pt x="109" y="1717"/>
                  </a:lnTo>
                  <a:lnTo>
                    <a:pt x="123" y="1736"/>
                  </a:lnTo>
                  <a:lnTo>
                    <a:pt x="136" y="1754"/>
                  </a:lnTo>
                  <a:lnTo>
                    <a:pt x="152" y="1770"/>
                  </a:lnTo>
                  <a:lnTo>
                    <a:pt x="166" y="1783"/>
                  </a:lnTo>
                  <a:lnTo>
                    <a:pt x="183" y="1796"/>
                  </a:lnTo>
                  <a:lnTo>
                    <a:pt x="199" y="1806"/>
                  </a:lnTo>
                  <a:lnTo>
                    <a:pt x="215" y="1815"/>
                  </a:lnTo>
                  <a:lnTo>
                    <a:pt x="232" y="1823"/>
                  </a:lnTo>
                  <a:lnTo>
                    <a:pt x="248" y="1830"/>
                  </a:lnTo>
                  <a:lnTo>
                    <a:pt x="264" y="1835"/>
                  </a:lnTo>
                  <a:lnTo>
                    <a:pt x="280" y="1839"/>
                  </a:lnTo>
                  <a:lnTo>
                    <a:pt x="295" y="1843"/>
                  </a:lnTo>
                  <a:lnTo>
                    <a:pt x="310" y="1845"/>
                  </a:lnTo>
                  <a:lnTo>
                    <a:pt x="324" y="1848"/>
                  </a:lnTo>
                  <a:lnTo>
                    <a:pt x="350" y="1850"/>
                  </a:lnTo>
                  <a:lnTo>
                    <a:pt x="372" y="1850"/>
                  </a:lnTo>
                  <a:lnTo>
                    <a:pt x="389" y="1849"/>
                  </a:lnTo>
                  <a:lnTo>
                    <a:pt x="404" y="1847"/>
                  </a:lnTo>
                  <a:lnTo>
                    <a:pt x="500" y="1833"/>
                  </a:lnTo>
                  <a:lnTo>
                    <a:pt x="733" y="1801"/>
                  </a:lnTo>
                  <a:lnTo>
                    <a:pt x="1022" y="1762"/>
                  </a:lnTo>
                  <a:lnTo>
                    <a:pt x="1161" y="1745"/>
                  </a:lnTo>
                  <a:lnTo>
                    <a:pt x="1286" y="1730"/>
                  </a:lnTo>
                  <a:lnTo>
                    <a:pt x="1313" y="1726"/>
                  </a:lnTo>
                  <a:lnTo>
                    <a:pt x="1339" y="1721"/>
                  </a:lnTo>
                  <a:lnTo>
                    <a:pt x="1363" y="1714"/>
                  </a:lnTo>
                  <a:lnTo>
                    <a:pt x="1386" y="1705"/>
                  </a:lnTo>
                  <a:lnTo>
                    <a:pt x="1408" y="1696"/>
                  </a:lnTo>
                  <a:lnTo>
                    <a:pt x="1429" y="1684"/>
                  </a:lnTo>
                  <a:lnTo>
                    <a:pt x="1448" y="1672"/>
                  </a:lnTo>
                  <a:lnTo>
                    <a:pt x="1466" y="1660"/>
                  </a:lnTo>
                  <a:lnTo>
                    <a:pt x="1483" y="1645"/>
                  </a:lnTo>
                  <a:lnTo>
                    <a:pt x="1499" y="1630"/>
                  </a:lnTo>
                  <a:lnTo>
                    <a:pt x="1513" y="1616"/>
                  </a:lnTo>
                  <a:lnTo>
                    <a:pt x="1527" y="1600"/>
                  </a:lnTo>
                  <a:lnTo>
                    <a:pt x="1540" y="1584"/>
                  </a:lnTo>
                  <a:lnTo>
                    <a:pt x="1552" y="1568"/>
                  </a:lnTo>
                  <a:lnTo>
                    <a:pt x="1562" y="1551"/>
                  </a:lnTo>
                  <a:lnTo>
                    <a:pt x="1572" y="1535"/>
                  </a:lnTo>
                  <a:lnTo>
                    <a:pt x="1581" y="1519"/>
                  </a:lnTo>
                  <a:lnTo>
                    <a:pt x="1589" y="1503"/>
                  </a:lnTo>
                  <a:lnTo>
                    <a:pt x="1603" y="1471"/>
                  </a:lnTo>
                  <a:lnTo>
                    <a:pt x="1614" y="1443"/>
                  </a:lnTo>
                  <a:lnTo>
                    <a:pt x="1622" y="1417"/>
                  </a:lnTo>
                  <a:lnTo>
                    <a:pt x="1628" y="1396"/>
                  </a:lnTo>
                  <a:lnTo>
                    <a:pt x="1632" y="1379"/>
                  </a:lnTo>
                  <a:lnTo>
                    <a:pt x="1635" y="1364"/>
                  </a:lnTo>
                  <a:lnTo>
                    <a:pt x="1647" y="1306"/>
                  </a:lnTo>
                  <a:lnTo>
                    <a:pt x="1686" y="1148"/>
                  </a:lnTo>
                  <a:lnTo>
                    <a:pt x="1712" y="1040"/>
                  </a:lnTo>
                  <a:lnTo>
                    <a:pt x="1743" y="916"/>
                  </a:lnTo>
                  <a:lnTo>
                    <a:pt x="1778" y="779"/>
                  </a:lnTo>
                  <a:lnTo>
                    <a:pt x="1818" y="633"/>
                  </a:lnTo>
                  <a:lnTo>
                    <a:pt x="1822" y="615"/>
                  </a:lnTo>
                  <a:lnTo>
                    <a:pt x="1826" y="597"/>
                  </a:lnTo>
                  <a:lnTo>
                    <a:pt x="1829" y="579"/>
                  </a:lnTo>
                  <a:lnTo>
                    <a:pt x="1831" y="562"/>
                  </a:lnTo>
                  <a:lnTo>
                    <a:pt x="1833" y="546"/>
                  </a:lnTo>
                  <a:lnTo>
                    <a:pt x="1834" y="530"/>
                  </a:lnTo>
                  <a:lnTo>
                    <a:pt x="1834" y="514"/>
                  </a:lnTo>
                  <a:lnTo>
                    <a:pt x="1834" y="499"/>
                  </a:lnTo>
                  <a:lnTo>
                    <a:pt x="1833" y="484"/>
                  </a:lnTo>
                  <a:lnTo>
                    <a:pt x="1831" y="470"/>
                  </a:lnTo>
                  <a:lnTo>
                    <a:pt x="1829" y="455"/>
                  </a:lnTo>
                  <a:lnTo>
                    <a:pt x="1827" y="442"/>
                  </a:lnTo>
                  <a:lnTo>
                    <a:pt x="1820" y="417"/>
                  </a:lnTo>
                  <a:lnTo>
                    <a:pt x="1810" y="392"/>
                  </a:lnTo>
                  <a:lnTo>
                    <a:pt x="1800" y="370"/>
                  </a:lnTo>
                  <a:lnTo>
                    <a:pt x="1788" y="348"/>
                  </a:lnTo>
                  <a:lnTo>
                    <a:pt x="1774" y="329"/>
                  </a:lnTo>
                  <a:lnTo>
                    <a:pt x="1760" y="311"/>
                  </a:lnTo>
                  <a:lnTo>
                    <a:pt x="1744" y="294"/>
                  </a:lnTo>
                  <a:lnTo>
                    <a:pt x="1727" y="279"/>
                  </a:lnTo>
                  <a:lnTo>
                    <a:pt x="1710" y="264"/>
                  </a:lnTo>
                  <a:lnTo>
                    <a:pt x="1692" y="251"/>
                  </a:lnTo>
                  <a:lnTo>
                    <a:pt x="1673" y="239"/>
                  </a:lnTo>
                  <a:lnTo>
                    <a:pt x="1655" y="228"/>
                  </a:lnTo>
                  <a:lnTo>
                    <a:pt x="1637" y="218"/>
                  </a:lnTo>
                  <a:lnTo>
                    <a:pt x="1618" y="210"/>
                  </a:lnTo>
                  <a:lnTo>
                    <a:pt x="1601" y="202"/>
                  </a:lnTo>
                  <a:lnTo>
                    <a:pt x="1584" y="196"/>
                  </a:lnTo>
                  <a:lnTo>
                    <a:pt x="1552" y="184"/>
                  </a:lnTo>
                  <a:lnTo>
                    <a:pt x="1525" y="177"/>
                  </a:lnTo>
                  <a:lnTo>
                    <a:pt x="1504" y="172"/>
                  </a:lnTo>
                  <a:lnTo>
                    <a:pt x="1485" y="168"/>
                  </a:lnTo>
                  <a:close/>
                </a:path>
              </a:pathLst>
            </a:custGeom>
            <a:gradFill flip="none" rotWithShape="1">
              <a:gsLst>
                <a:gs pos="100000">
                  <a:srgbClr val="134359"/>
                </a:gs>
                <a:gs pos="42000">
                  <a:srgbClr val="0888B0"/>
                </a:gs>
              </a:gsLst>
              <a:path path="circle">
                <a:fillToRect l="100000" t="100000"/>
              </a:path>
              <a:tileRect r="-100000" b="-100000"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>
              <a:off x="3059832" y="2353468"/>
              <a:ext cx="2130425" cy="2151063"/>
            </a:xfrm>
            <a:custGeom>
              <a:avLst/>
              <a:gdLst/>
              <a:ahLst/>
              <a:cxnLst>
                <a:cxn ang="0">
                  <a:pos x="488" y="1317"/>
                </a:cxn>
                <a:cxn ang="0">
                  <a:pos x="821" y="1274"/>
                </a:cxn>
                <a:cxn ang="0">
                  <a:pos x="938" y="1259"/>
                </a:cxn>
                <a:cxn ang="0">
                  <a:pos x="977" y="1250"/>
                </a:cxn>
                <a:cxn ang="0">
                  <a:pos x="1012" y="1235"/>
                </a:cxn>
                <a:cxn ang="0">
                  <a:pos x="1043" y="1218"/>
                </a:cxn>
                <a:cxn ang="0">
                  <a:pos x="1070" y="1197"/>
                </a:cxn>
                <a:cxn ang="0">
                  <a:pos x="1094" y="1174"/>
                </a:cxn>
                <a:cxn ang="0">
                  <a:pos x="1114" y="1149"/>
                </a:cxn>
                <a:cxn ang="0">
                  <a:pos x="1131" y="1124"/>
                </a:cxn>
                <a:cxn ang="0">
                  <a:pos x="1152" y="1086"/>
                </a:cxn>
                <a:cxn ang="0">
                  <a:pos x="1171" y="1040"/>
                </a:cxn>
                <a:cxn ang="0">
                  <a:pos x="1182" y="1004"/>
                </a:cxn>
                <a:cxn ang="0">
                  <a:pos x="1187" y="979"/>
                </a:cxn>
                <a:cxn ang="0">
                  <a:pos x="1227" y="811"/>
                </a:cxn>
                <a:cxn ang="0">
                  <a:pos x="1299" y="526"/>
                </a:cxn>
                <a:cxn ang="0">
                  <a:pos x="1333" y="395"/>
                </a:cxn>
                <a:cxn ang="0">
                  <a:pos x="1339" y="360"/>
                </a:cxn>
                <a:cxn ang="0">
                  <a:pos x="1342" y="329"/>
                </a:cxn>
                <a:cxn ang="0">
                  <a:pos x="1341" y="299"/>
                </a:cxn>
                <a:cxn ang="0">
                  <a:pos x="1338" y="272"/>
                </a:cxn>
                <a:cxn ang="0">
                  <a:pos x="1332" y="247"/>
                </a:cxn>
                <a:cxn ang="0">
                  <a:pos x="1324" y="223"/>
                </a:cxn>
                <a:cxn ang="0">
                  <a:pos x="1313" y="202"/>
                </a:cxn>
                <a:cxn ang="0">
                  <a:pos x="1292" y="184"/>
                </a:cxn>
                <a:cxn ang="0">
                  <a:pos x="1251" y="162"/>
                </a:cxn>
                <a:cxn ang="0">
                  <a:pos x="1201" y="142"/>
                </a:cxn>
                <a:cxn ang="0">
                  <a:pos x="1165" y="133"/>
                </a:cxn>
                <a:cxn ang="0">
                  <a:pos x="1123" y="127"/>
                </a:cxn>
                <a:cxn ang="0">
                  <a:pos x="936" y="97"/>
                </a:cxn>
                <a:cxn ang="0">
                  <a:pos x="668" y="49"/>
                </a:cxn>
                <a:cxn ang="0">
                  <a:pos x="455" y="9"/>
                </a:cxn>
                <a:cxn ang="0">
                  <a:pos x="406" y="3"/>
                </a:cxn>
                <a:cxn ang="0">
                  <a:pos x="361" y="1"/>
                </a:cxn>
                <a:cxn ang="0">
                  <a:pos x="320" y="1"/>
                </a:cxn>
                <a:cxn ang="0">
                  <a:pos x="281" y="3"/>
                </a:cxn>
                <a:cxn ang="0">
                  <a:pos x="247" y="9"/>
                </a:cxn>
                <a:cxn ang="0">
                  <a:pos x="215" y="17"/>
                </a:cxn>
                <a:cxn ang="0">
                  <a:pos x="185" y="27"/>
                </a:cxn>
                <a:cxn ang="0">
                  <a:pos x="159" y="39"/>
                </a:cxn>
                <a:cxn ang="0">
                  <a:pos x="135" y="54"/>
                </a:cxn>
                <a:cxn ang="0">
                  <a:pos x="113" y="69"/>
                </a:cxn>
                <a:cxn ang="0">
                  <a:pos x="86" y="95"/>
                </a:cxn>
                <a:cxn ang="0">
                  <a:pos x="56" y="134"/>
                </a:cxn>
                <a:cxn ang="0">
                  <a:pos x="34" y="175"/>
                </a:cxn>
                <a:cxn ang="0">
                  <a:pos x="18" y="218"/>
                </a:cxn>
                <a:cxn ang="0">
                  <a:pos x="8" y="260"/>
                </a:cxn>
                <a:cxn ang="0">
                  <a:pos x="2" y="300"/>
                </a:cxn>
                <a:cxn ang="0">
                  <a:pos x="0" y="337"/>
                </a:cxn>
                <a:cxn ang="0">
                  <a:pos x="1" y="393"/>
                </a:cxn>
                <a:cxn ang="0">
                  <a:pos x="14" y="658"/>
                </a:cxn>
                <a:cxn ang="0">
                  <a:pos x="35" y="1148"/>
                </a:cxn>
                <a:cxn ang="0">
                  <a:pos x="40" y="1203"/>
                </a:cxn>
                <a:cxn ang="0">
                  <a:pos x="50" y="1250"/>
                </a:cxn>
                <a:cxn ang="0">
                  <a:pos x="63" y="1290"/>
                </a:cxn>
                <a:cxn ang="0">
                  <a:pos x="80" y="1325"/>
                </a:cxn>
                <a:cxn ang="0">
                  <a:pos x="108" y="1338"/>
                </a:cxn>
                <a:cxn ang="0">
                  <a:pos x="135" y="1346"/>
                </a:cxn>
                <a:cxn ang="0">
                  <a:pos x="161" y="1352"/>
                </a:cxn>
                <a:cxn ang="0">
                  <a:pos x="204" y="1355"/>
                </a:cxn>
                <a:cxn ang="0">
                  <a:pos x="234" y="1353"/>
                </a:cxn>
              </a:cxnLst>
              <a:rect l="0" t="0" r="r" b="b"/>
              <a:pathLst>
                <a:path w="1342" h="1355">
                  <a:moveTo>
                    <a:pt x="234" y="1353"/>
                  </a:moveTo>
                  <a:lnTo>
                    <a:pt x="488" y="1317"/>
                  </a:lnTo>
                  <a:lnTo>
                    <a:pt x="712" y="1287"/>
                  </a:lnTo>
                  <a:lnTo>
                    <a:pt x="821" y="1274"/>
                  </a:lnTo>
                  <a:lnTo>
                    <a:pt x="916" y="1262"/>
                  </a:lnTo>
                  <a:lnTo>
                    <a:pt x="938" y="1259"/>
                  </a:lnTo>
                  <a:lnTo>
                    <a:pt x="958" y="1255"/>
                  </a:lnTo>
                  <a:lnTo>
                    <a:pt x="977" y="1250"/>
                  </a:lnTo>
                  <a:lnTo>
                    <a:pt x="995" y="1243"/>
                  </a:lnTo>
                  <a:lnTo>
                    <a:pt x="1012" y="1235"/>
                  </a:lnTo>
                  <a:lnTo>
                    <a:pt x="1027" y="1227"/>
                  </a:lnTo>
                  <a:lnTo>
                    <a:pt x="1043" y="1218"/>
                  </a:lnTo>
                  <a:lnTo>
                    <a:pt x="1057" y="1207"/>
                  </a:lnTo>
                  <a:lnTo>
                    <a:pt x="1070" y="1197"/>
                  </a:lnTo>
                  <a:lnTo>
                    <a:pt x="1082" y="1185"/>
                  </a:lnTo>
                  <a:lnTo>
                    <a:pt x="1094" y="1174"/>
                  </a:lnTo>
                  <a:lnTo>
                    <a:pt x="1104" y="1161"/>
                  </a:lnTo>
                  <a:lnTo>
                    <a:pt x="1114" y="1149"/>
                  </a:lnTo>
                  <a:lnTo>
                    <a:pt x="1123" y="1137"/>
                  </a:lnTo>
                  <a:lnTo>
                    <a:pt x="1131" y="1124"/>
                  </a:lnTo>
                  <a:lnTo>
                    <a:pt x="1139" y="1112"/>
                  </a:lnTo>
                  <a:lnTo>
                    <a:pt x="1152" y="1086"/>
                  </a:lnTo>
                  <a:lnTo>
                    <a:pt x="1163" y="1062"/>
                  </a:lnTo>
                  <a:lnTo>
                    <a:pt x="1171" y="1040"/>
                  </a:lnTo>
                  <a:lnTo>
                    <a:pt x="1177" y="1020"/>
                  </a:lnTo>
                  <a:lnTo>
                    <a:pt x="1182" y="1004"/>
                  </a:lnTo>
                  <a:lnTo>
                    <a:pt x="1185" y="990"/>
                  </a:lnTo>
                  <a:lnTo>
                    <a:pt x="1187" y="979"/>
                  </a:lnTo>
                  <a:lnTo>
                    <a:pt x="1198" y="934"/>
                  </a:lnTo>
                  <a:lnTo>
                    <a:pt x="1227" y="811"/>
                  </a:lnTo>
                  <a:lnTo>
                    <a:pt x="1272" y="632"/>
                  </a:lnTo>
                  <a:lnTo>
                    <a:pt x="1299" y="526"/>
                  </a:lnTo>
                  <a:lnTo>
                    <a:pt x="1329" y="412"/>
                  </a:lnTo>
                  <a:lnTo>
                    <a:pt x="1333" y="395"/>
                  </a:lnTo>
                  <a:lnTo>
                    <a:pt x="1337" y="377"/>
                  </a:lnTo>
                  <a:lnTo>
                    <a:pt x="1339" y="360"/>
                  </a:lnTo>
                  <a:lnTo>
                    <a:pt x="1341" y="345"/>
                  </a:lnTo>
                  <a:lnTo>
                    <a:pt x="1342" y="329"/>
                  </a:lnTo>
                  <a:lnTo>
                    <a:pt x="1342" y="314"/>
                  </a:lnTo>
                  <a:lnTo>
                    <a:pt x="1341" y="299"/>
                  </a:lnTo>
                  <a:lnTo>
                    <a:pt x="1340" y="286"/>
                  </a:lnTo>
                  <a:lnTo>
                    <a:pt x="1338" y="272"/>
                  </a:lnTo>
                  <a:lnTo>
                    <a:pt x="1335" y="260"/>
                  </a:lnTo>
                  <a:lnTo>
                    <a:pt x="1332" y="247"/>
                  </a:lnTo>
                  <a:lnTo>
                    <a:pt x="1328" y="235"/>
                  </a:lnTo>
                  <a:lnTo>
                    <a:pt x="1324" y="223"/>
                  </a:lnTo>
                  <a:lnTo>
                    <a:pt x="1318" y="213"/>
                  </a:lnTo>
                  <a:lnTo>
                    <a:pt x="1313" y="202"/>
                  </a:lnTo>
                  <a:lnTo>
                    <a:pt x="1307" y="192"/>
                  </a:lnTo>
                  <a:lnTo>
                    <a:pt x="1292" y="184"/>
                  </a:lnTo>
                  <a:lnTo>
                    <a:pt x="1279" y="175"/>
                  </a:lnTo>
                  <a:lnTo>
                    <a:pt x="1251" y="162"/>
                  </a:lnTo>
                  <a:lnTo>
                    <a:pt x="1225" y="151"/>
                  </a:lnTo>
                  <a:lnTo>
                    <a:pt x="1201" y="142"/>
                  </a:lnTo>
                  <a:lnTo>
                    <a:pt x="1180" y="137"/>
                  </a:lnTo>
                  <a:lnTo>
                    <a:pt x="1165" y="133"/>
                  </a:lnTo>
                  <a:lnTo>
                    <a:pt x="1150" y="130"/>
                  </a:lnTo>
                  <a:lnTo>
                    <a:pt x="1123" y="127"/>
                  </a:lnTo>
                  <a:lnTo>
                    <a:pt x="1023" y="111"/>
                  </a:lnTo>
                  <a:lnTo>
                    <a:pt x="936" y="97"/>
                  </a:lnTo>
                  <a:lnTo>
                    <a:pt x="819" y="76"/>
                  </a:lnTo>
                  <a:lnTo>
                    <a:pt x="668" y="49"/>
                  </a:lnTo>
                  <a:lnTo>
                    <a:pt x="480" y="14"/>
                  </a:lnTo>
                  <a:lnTo>
                    <a:pt x="455" y="9"/>
                  </a:lnTo>
                  <a:lnTo>
                    <a:pt x="430" y="6"/>
                  </a:lnTo>
                  <a:lnTo>
                    <a:pt x="406" y="3"/>
                  </a:lnTo>
                  <a:lnTo>
                    <a:pt x="383" y="2"/>
                  </a:lnTo>
                  <a:lnTo>
                    <a:pt x="361" y="1"/>
                  </a:lnTo>
                  <a:lnTo>
                    <a:pt x="341" y="0"/>
                  </a:lnTo>
                  <a:lnTo>
                    <a:pt x="320" y="1"/>
                  </a:lnTo>
                  <a:lnTo>
                    <a:pt x="300" y="2"/>
                  </a:lnTo>
                  <a:lnTo>
                    <a:pt x="281" y="3"/>
                  </a:lnTo>
                  <a:lnTo>
                    <a:pt x="264" y="6"/>
                  </a:lnTo>
                  <a:lnTo>
                    <a:pt x="247" y="9"/>
                  </a:lnTo>
                  <a:lnTo>
                    <a:pt x="230" y="12"/>
                  </a:lnTo>
                  <a:lnTo>
                    <a:pt x="215" y="17"/>
                  </a:lnTo>
                  <a:lnTo>
                    <a:pt x="199" y="22"/>
                  </a:lnTo>
                  <a:lnTo>
                    <a:pt x="185" y="27"/>
                  </a:lnTo>
                  <a:lnTo>
                    <a:pt x="171" y="33"/>
                  </a:lnTo>
                  <a:lnTo>
                    <a:pt x="159" y="39"/>
                  </a:lnTo>
                  <a:lnTo>
                    <a:pt x="146" y="47"/>
                  </a:lnTo>
                  <a:lnTo>
                    <a:pt x="135" y="54"/>
                  </a:lnTo>
                  <a:lnTo>
                    <a:pt x="123" y="61"/>
                  </a:lnTo>
                  <a:lnTo>
                    <a:pt x="113" y="69"/>
                  </a:lnTo>
                  <a:lnTo>
                    <a:pt x="104" y="78"/>
                  </a:lnTo>
                  <a:lnTo>
                    <a:pt x="86" y="95"/>
                  </a:lnTo>
                  <a:lnTo>
                    <a:pt x="69" y="114"/>
                  </a:lnTo>
                  <a:lnTo>
                    <a:pt x="56" y="134"/>
                  </a:lnTo>
                  <a:lnTo>
                    <a:pt x="43" y="155"/>
                  </a:lnTo>
                  <a:lnTo>
                    <a:pt x="34" y="175"/>
                  </a:lnTo>
                  <a:lnTo>
                    <a:pt x="25" y="196"/>
                  </a:lnTo>
                  <a:lnTo>
                    <a:pt x="18" y="218"/>
                  </a:lnTo>
                  <a:lnTo>
                    <a:pt x="12" y="239"/>
                  </a:lnTo>
                  <a:lnTo>
                    <a:pt x="8" y="260"/>
                  </a:lnTo>
                  <a:lnTo>
                    <a:pt x="4" y="280"/>
                  </a:lnTo>
                  <a:lnTo>
                    <a:pt x="2" y="300"/>
                  </a:lnTo>
                  <a:lnTo>
                    <a:pt x="1" y="319"/>
                  </a:lnTo>
                  <a:lnTo>
                    <a:pt x="0" y="337"/>
                  </a:lnTo>
                  <a:lnTo>
                    <a:pt x="0" y="368"/>
                  </a:lnTo>
                  <a:lnTo>
                    <a:pt x="1" y="393"/>
                  </a:lnTo>
                  <a:lnTo>
                    <a:pt x="3" y="413"/>
                  </a:lnTo>
                  <a:lnTo>
                    <a:pt x="14" y="658"/>
                  </a:lnTo>
                  <a:lnTo>
                    <a:pt x="25" y="894"/>
                  </a:lnTo>
                  <a:lnTo>
                    <a:pt x="35" y="1148"/>
                  </a:lnTo>
                  <a:lnTo>
                    <a:pt x="37" y="1176"/>
                  </a:lnTo>
                  <a:lnTo>
                    <a:pt x="40" y="1203"/>
                  </a:lnTo>
                  <a:lnTo>
                    <a:pt x="44" y="1227"/>
                  </a:lnTo>
                  <a:lnTo>
                    <a:pt x="50" y="1250"/>
                  </a:lnTo>
                  <a:lnTo>
                    <a:pt x="56" y="1271"/>
                  </a:lnTo>
                  <a:lnTo>
                    <a:pt x="63" y="1290"/>
                  </a:lnTo>
                  <a:lnTo>
                    <a:pt x="71" y="1308"/>
                  </a:lnTo>
                  <a:lnTo>
                    <a:pt x="80" y="1325"/>
                  </a:lnTo>
                  <a:lnTo>
                    <a:pt x="93" y="1332"/>
                  </a:lnTo>
                  <a:lnTo>
                    <a:pt x="108" y="1338"/>
                  </a:lnTo>
                  <a:lnTo>
                    <a:pt x="121" y="1342"/>
                  </a:lnTo>
                  <a:lnTo>
                    <a:pt x="135" y="1346"/>
                  </a:lnTo>
                  <a:lnTo>
                    <a:pt x="148" y="1350"/>
                  </a:lnTo>
                  <a:lnTo>
                    <a:pt x="161" y="1352"/>
                  </a:lnTo>
                  <a:lnTo>
                    <a:pt x="185" y="1355"/>
                  </a:lnTo>
                  <a:lnTo>
                    <a:pt x="204" y="1355"/>
                  </a:lnTo>
                  <a:lnTo>
                    <a:pt x="220" y="1355"/>
                  </a:lnTo>
                  <a:lnTo>
                    <a:pt x="234" y="1353"/>
                  </a:lnTo>
                  <a:close/>
                </a:path>
              </a:pathLst>
            </a:custGeom>
            <a:solidFill>
              <a:schemeClr val="bg1"/>
            </a:soli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  <p:sp>
          <p:nvSpPr>
            <p:cNvPr id="68" name="Freeform 7"/>
            <p:cNvSpPr>
              <a:spLocks/>
            </p:cNvSpPr>
            <p:nvPr/>
          </p:nvSpPr>
          <p:spPr bwMode="auto">
            <a:xfrm>
              <a:off x="3165500" y="2632348"/>
              <a:ext cx="2128838" cy="1971675"/>
            </a:xfrm>
            <a:custGeom>
              <a:avLst/>
              <a:gdLst/>
              <a:ahLst/>
              <a:cxnLst>
                <a:cxn ang="0">
                  <a:pos x="1233" y="10"/>
                </a:cxn>
                <a:cxn ang="0">
                  <a:pos x="1244" y="31"/>
                </a:cxn>
                <a:cxn ang="0">
                  <a:pos x="1252" y="55"/>
                </a:cxn>
                <a:cxn ang="0">
                  <a:pos x="1258" y="80"/>
                </a:cxn>
                <a:cxn ang="0">
                  <a:pos x="1261" y="107"/>
                </a:cxn>
                <a:cxn ang="0">
                  <a:pos x="1262" y="137"/>
                </a:cxn>
                <a:cxn ang="0">
                  <a:pos x="1259" y="168"/>
                </a:cxn>
                <a:cxn ang="0">
                  <a:pos x="1253" y="203"/>
                </a:cxn>
                <a:cxn ang="0">
                  <a:pos x="1219" y="334"/>
                </a:cxn>
                <a:cxn ang="0">
                  <a:pos x="1147" y="619"/>
                </a:cxn>
                <a:cxn ang="0">
                  <a:pos x="1107" y="787"/>
                </a:cxn>
                <a:cxn ang="0">
                  <a:pos x="1102" y="812"/>
                </a:cxn>
                <a:cxn ang="0">
                  <a:pos x="1091" y="848"/>
                </a:cxn>
                <a:cxn ang="0">
                  <a:pos x="1072" y="894"/>
                </a:cxn>
                <a:cxn ang="0">
                  <a:pos x="1051" y="932"/>
                </a:cxn>
                <a:cxn ang="0">
                  <a:pos x="1034" y="957"/>
                </a:cxn>
                <a:cxn ang="0">
                  <a:pos x="1014" y="982"/>
                </a:cxn>
                <a:cxn ang="0">
                  <a:pos x="990" y="1005"/>
                </a:cxn>
                <a:cxn ang="0">
                  <a:pos x="963" y="1026"/>
                </a:cxn>
                <a:cxn ang="0">
                  <a:pos x="932" y="1043"/>
                </a:cxn>
                <a:cxn ang="0">
                  <a:pos x="897" y="1058"/>
                </a:cxn>
                <a:cxn ang="0">
                  <a:pos x="858" y="1067"/>
                </a:cxn>
                <a:cxn ang="0">
                  <a:pos x="741" y="1082"/>
                </a:cxn>
                <a:cxn ang="0">
                  <a:pos x="408" y="1125"/>
                </a:cxn>
                <a:cxn ang="0">
                  <a:pos x="140" y="1163"/>
                </a:cxn>
                <a:cxn ang="0">
                  <a:pos x="105" y="1163"/>
                </a:cxn>
                <a:cxn ang="0">
                  <a:pos x="68" y="1158"/>
                </a:cxn>
                <a:cxn ang="0">
                  <a:pos x="41" y="1150"/>
                </a:cxn>
                <a:cxn ang="0">
                  <a:pos x="13" y="1140"/>
                </a:cxn>
                <a:cxn ang="0">
                  <a:pos x="7" y="1144"/>
                </a:cxn>
                <a:cxn ang="0">
                  <a:pos x="24" y="1166"/>
                </a:cxn>
                <a:cxn ang="0">
                  <a:pos x="41" y="1184"/>
                </a:cxn>
                <a:cxn ang="0">
                  <a:pos x="60" y="1199"/>
                </a:cxn>
                <a:cxn ang="0">
                  <a:pos x="88" y="1217"/>
                </a:cxn>
                <a:cxn ang="0">
                  <a:pos x="126" y="1231"/>
                </a:cxn>
                <a:cxn ang="0">
                  <a:pos x="163" y="1240"/>
                </a:cxn>
                <a:cxn ang="0">
                  <a:pos x="194" y="1242"/>
                </a:cxn>
                <a:cxn ang="0">
                  <a:pos x="225" y="1241"/>
                </a:cxn>
                <a:cxn ang="0">
                  <a:pos x="487" y="1204"/>
                </a:cxn>
                <a:cxn ang="0">
                  <a:pos x="820" y="1161"/>
                </a:cxn>
                <a:cxn ang="0">
                  <a:pos x="937" y="1146"/>
                </a:cxn>
                <a:cxn ang="0">
                  <a:pos x="975" y="1137"/>
                </a:cxn>
                <a:cxn ang="0">
                  <a:pos x="1011" y="1122"/>
                </a:cxn>
                <a:cxn ang="0">
                  <a:pos x="1042" y="1105"/>
                </a:cxn>
                <a:cxn ang="0">
                  <a:pos x="1069" y="1084"/>
                </a:cxn>
                <a:cxn ang="0">
                  <a:pos x="1093" y="1061"/>
                </a:cxn>
                <a:cxn ang="0">
                  <a:pos x="1113" y="1036"/>
                </a:cxn>
                <a:cxn ang="0">
                  <a:pos x="1130" y="1011"/>
                </a:cxn>
                <a:cxn ang="0">
                  <a:pos x="1151" y="973"/>
                </a:cxn>
                <a:cxn ang="0">
                  <a:pos x="1170" y="927"/>
                </a:cxn>
                <a:cxn ang="0">
                  <a:pos x="1181" y="891"/>
                </a:cxn>
                <a:cxn ang="0">
                  <a:pos x="1186" y="866"/>
                </a:cxn>
                <a:cxn ang="0">
                  <a:pos x="1226" y="698"/>
                </a:cxn>
                <a:cxn ang="0">
                  <a:pos x="1298" y="413"/>
                </a:cxn>
                <a:cxn ang="0">
                  <a:pos x="1335" y="270"/>
                </a:cxn>
                <a:cxn ang="0">
                  <a:pos x="1341" y="217"/>
                </a:cxn>
                <a:cxn ang="0">
                  <a:pos x="1339" y="170"/>
                </a:cxn>
                <a:cxn ang="0">
                  <a:pos x="1329" y="129"/>
                </a:cxn>
                <a:cxn ang="0">
                  <a:pos x="1313" y="93"/>
                </a:cxn>
                <a:cxn ang="0">
                  <a:pos x="1292" y="60"/>
                </a:cxn>
                <a:cxn ang="0">
                  <a:pos x="1269" y="33"/>
                </a:cxn>
                <a:cxn ang="0">
                  <a:pos x="1242" y="10"/>
                </a:cxn>
              </a:cxnLst>
              <a:rect l="0" t="0" r="r" b="b"/>
              <a:pathLst>
                <a:path w="1341" h="1242">
                  <a:moveTo>
                    <a:pt x="1227" y="0"/>
                  </a:moveTo>
                  <a:lnTo>
                    <a:pt x="1233" y="10"/>
                  </a:lnTo>
                  <a:lnTo>
                    <a:pt x="1238" y="21"/>
                  </a:lnTo>
                  <a:lnTo>
                    <a:pt x="1244" y="31"/>
                  </a:lnTo>
                  <a:lnTo>
                    <a:pt x="1248" y="43"/>
                  </a:lnTo>
                  <a:lnTo>
                    <a:pt x="1252" y="55"/>
                  </a:lnTo>
                  <a:lnTo>
                    <a:pt x="1255" y="68"/>
                  </a:lnTo>
                  <a:lnTo>
                    <a:pt x="1258" y="80"/>
                  </a:lnTo>
                  <a:lnTo>
                    <a:pt x="1260" y="94"/>
                  </a:lnTo>
                  <a:lnTo>
                    <a:pt x="1261" y="107"/>
                  </a:lnTo>
                  <a:lnTo>
                    <a:pt x="1262" y="122"/>
                  </a:lnTo>
                  <a:lnTo>
                    <a:pt x="1262" y="137"/>
                  </a:lnTo>
                  <a:lnTo>
                    <a:pt x="1261" y="153"/>
                  </a:lnTo>
                  <a:lnTo>
                    <a:pt x="1259" y="168"/>
                  </a:lnTo>
                  <a:lnTo>
                    <a:pt x="1257" y="185"/>
                  </a:lnTo>
                  <a:lnTo>
                    <a:pt x="1253" y="203"/>
                  </a:lnTo>
                  <a:lnTo>
                    <a:pt x="1249" y="220"/>
                  </a:lnTo>
                  <a:lnTo>
                    <a:pt x="1219" y="334"/>
                  </a:lnTo>
                  <a:lnTo>
                    <a:pt x="1192" y="440"/>
                  </a:lnTo>
                  <a:lnTo>
                    <a:pt x="1147" y="619"/>
                  </a:lnTo>
                  <a:lnTo>
                    <a:pt x="1118" y="742"/>
                  </a:lnTo>
                  <a:lnTo>
                    <a:pt x="1107" y="787"/>
                  </a:lnTo>
                  <a:lnTo>
                    <a:pt x="1105" y="798"/>
                  </a:lnTo>
                  <a:lnTo>
                    <a:pt x="1102" y="812"/>
                  </a:lnTo>
                  <a:lnTo>
                    <a:pt x="1097" y="828"/>
                  </a:lnTo>
                  <a:lnTo>
                    <a:pt x="1091" y="848"/>
                  </a:lnTo>
                  <a:lnTo>
                    <a:pt x="1083" y="870"/>
                  </a:lnTo>
                  <a:lnTo>
                    <a:pt x="1072" y="894"/>
                  </a:lnTo>
                  <a:lnTo>
                    <a:pt x="1059" y="920"/>
                  </a:lnTo>
                  <a:lnTo>
                    <a:pt x="1051" y="932"/>
                  </a:lnTo>
                  <a:lnTo>
                    <a:pt x="1043" y="945"/>
                  </a:lnTo>
                  <a:lnTo>
                    <a:pt x="1034" y="957"/>
                  </a:lnTo>
                  <a:lnTo>
                    <a:pt x="1024" y="969"/>
                  </a:lnTo>
                  <a:lnTo>
                    <a:pt x="1014" y="982"/>
                  </a:lnTo>
                  <a:lnTo>
                    <a:pt x="1002" y="993"/>
                  </a:lnTo>
                  <a:lnTo>
                    <a:pt x="990" y="1005"/>
                  </a:lnTo>
                  <a:lnTo>
                    <a:pt x="977" y="1015"/>
                  </a:lnTo>
                  <a:lnTo>
                    <a:pt x="963" y="1026"/>
                  </a:lnTo>
                  <a:lnTo>
                    <a:pt x="947" y="1035"/>
                  </a:lnTo>
                  <a:lnTo>
                    <a:pt x="932" y="1043"/>
                  </a:lnTo>
                  <a:lnTo>
                    <a:pt x="915" y="1051"/>
                  </a:lnTo>
                  <a:lnTo>
                    <a:pt x="897" y="1058"/>
                  </a:lnTo>
                  <a:lnTo>
                    <a:pt x="878" y="1063"/>
                  </a:lnTo>
                  <a:lnTo>
                    <a:pt x="858" y="1067"/>
                  </a:lnTo>
                  <a:lnTo>
                    <a:pt x="836" y="1070"/>
                  </a:lnTo>
                  <a:lnTo>
                    <a:pt x="741" y="1082"/>
                  </a:lnTo>
                  <a:lnTo>
                    <a:pt x="632" y="1095"/>
                  </a:lnTo>
                  <a:lnTo>
                    <a:pt x="408" y="1125"/>
                  </a:lnTo>
                  <a:lnTo>
                    <a:pt x="154" y="1161"/>
                  </a:lnTo>
                  <a:lnTo>
                    <a:pt x="140" y="1163"/>
                  </a:lnTo>
                  <a:lnTo>
                    <a:pt x="124" y="1163"/>
                  </a:lnTo>
                  <a:lnTo>
                    <a:pt x="105" y="1163"/>
                  </a:lnTo>
                  <a:lnTo>
                    <a:pt x="81" y="1160"/>
                  </a:lnTo>
                  <a:lnTo>
                    <a:pt x="68" y="1158"/>
                  </a:lnTo>
                  <a:lnTo>
                    <a:pt x="55" y="1154"/>
                  </a:lnTo>
                  <a:lnTo>
                    <a:pt x="41" y="1150"/>
                  </a:lnTo>
                  <a:lnTo>
                    <a:pt x="28" y="1146"/>
                  </a:lnTo>
                  <a:lnTo>
                    <a:pt x="13" y="1140"/>
                  </a:lnTo>
                  <a:lnTo>
                    <a:pt x="0" y="1133"/>
                  </a:lnTo>
                  <a:lnTo>
                    <a:pt x="7" y="1144"/>
                  </a:lnTo>
                  <a:lnTo>
                    <a:pt x="15" y="1155"/>
                  </a:lnTo>
                  <a:lnTo>
                    <a:pt x="24" y="1166"/>
                  </a:lnTo>
                  <a:lnTo>
                    <a:pt x="32" y="1175"/>
                  </a:lnTo>
                  <a:lnTo>
                    <a:pt x="41" y="1184"/>
                  </a:lnTo>
                  <a:lnTo>
                    <a:pt x="51" y="1192"/>
                  </a:lnTo>
                  <a:lnTo>
                    <a:pt x="60" y="1199"/>
                  </a:lnTo>
                  <a:lnTo>
                    <a:pt x="69" y="1205"/>
                  </a:lnTo>
                  <a:lnTo>
                    <a:pt x="88" y="1217"/>
                  </a:lnTo>
                  <a:lnTo>
                    <a:pt x="108" y="1225"/>
                  </a:lnTo>
                  <a:lnTo>
                    <a:pt x="126" y="1231"/>
                  </a:lnTo>
                  <a:lnTo>
                    <a:pt x="145" y="1237"/>
                  </a:lnTo>
                  <a:lnTo>
                    <a:pt x="163" y="1240"/>
                  </a:lnTo>
                  <a:lnTo>
                    <a:pt x="179" y="1241"/>
                  </a:lnTo>
                  <a:lnTo>
                    <a:pt x="194" y="1242"/>
                  </a:lnTo>
                  <a:lnTo>
                    <a:pt x="208" y="1242"/>
                  </a:lnTo>
                  <a:lnTo>
                    <a:pt x="225" y="1241"/>
                  </a:lnTo>
                  <a:lnTo>
                    <a:pt x="232" y="1240"/>
                  </a:lnTo>
                  <a:lnTo>
                    <a:pt x="487" y="1204"/>
                  </a:lnTo>
                  <a:lnTo>
                    <a:pt x="710" y="1174"/>
                  </a:lnTo>
                  <a:lnTo>
                    <a:pt x="820" y="1161"/>
                  </a:lnTo>
                  <a:lnTo>
                    <a:pt x="915" y="1149"/>
                  </a:lnTo>
                  <a:lnTo>
                    <a:pt x="937" y="1146"/>
                  </a:lnTo>
                  <a:lnTo>
                    <a:pt x="957" y="1142"/>
                  </a:lnTo>
                  <a:lnTo>
                    <a:pt x="975" y="1137"/>
                  </a:lnTo>
                  <a:lnTo>
                    <a:pt x="994" y="1131"/>
                  </a:lnTo>
                  <a:lnTo>
                    <a:pt x="1011" y="1122"/>
                  </a:lnTo>
                  <a:lnTo>
                    <a:pt x="1026" y="1114"/>
                  </a:lnTo>
                  <a:lnTo>
                    <a:pt x="1042" y="1105"/>
                  </a:lnTo>
                  <a:lnTo>
                    <a:pt x="1055" y="1094"/>
                  </a:lnTo>
                  <a:lnTo>
                    <a:pt x="1069" y="1084"/>
                  </a:lnTo>
                  <a:lnTo>
                    <a:pt x="1081" y="1072"/>
                  </a:lnTo>
                  <a:lnTo>
                    <a:pt x="1093" y="1061"/>
                  </a:lnTo>
                  <a:lnTo>
                    <a:pt x="1103" y="1048"/>
                  </a:lnTo>
                  <a:lnTo>
                    <a:pt x="1113" y="1036"/>
                  </a:lnTo>
                  <a:lnTo>
                    <a:pt x="1122" y="1024"/>
                  </a:lnTo>
                  <a:lnTo>
                    <a:pt x="1130" y="1011"/>
                  </a:lnTo>
                  <a:lnTo>
                    <a:pt x="1138" y="999"/>
                  </a:lnTo>
                  <a:lnTo>
                    <a:pt x="1151" y="973"/>
                  </a:lnTo>
                  <a:lnTo>
                    <a:pt x="1161" y="949"/>
                  </a:lnTo>
                  <a:lnTo>
                    <a:pt x="1170" y="927"/>
                  </a:lnTo>
                  <a:lnTo>
                    <a:pt x="1176" y="907"/>
                  </a:lnTo>
                  <a:lnTo>
                    <a:pt x="1181" y="891"/>
                  </a:lnTo>
                  <a:lnTo>
                    <a:pt x="1184" y="877"/>
                  </a:lnTo>
                  <a:lnTo>
                    <a:pt x="1186" y="866"/>
                  </a:lnTo>
                  <a:lnTo>
                    <a:pt x="1197" y="821"/>
                  </a:lnTo>
                  <a:lnTo>
                    <a:pt x="1226" y="698"/>
                  </a:lnTo>
                  <a:lnTo>
                    <a:pt x="1271" y="519"/>
                  </a:lnTo>
                  <a:lnTo>
                    <a:pt x="1298" y="413"/>
                  </a:lnTo>
                  <a:lnTo>
                    <a:pt x="1328" y="299"/>
                  </a:lnTo>
                  <a:lnTo>
                    <a:pt x="1335" y="270"/>
                  </a:lnTo>
                  <a:lnTo>
                    <a:pt x="1339" y="243"/>
                  </a:lnTo>
                  <a:lnTo>
                    <a:pt x="1341" y="217"/>
                  </a:lnTo>
                  <a:lnTo>
                    <a:pt x="1341" y="193"/>
                  </a:lnTo>
                  <a:lnTo>
                    <a:pt x="1339" y="170"/>
                  </a:lnTo>
                  <a:lnTo>
                    <a:pt x="1335" y="149"/>
                  </a:lnTo>
                  <a:lnTo>
                    <a:pt x="1329" y="129"/>
                  </a:lnTo>
                  <a:lnTo>
                    <a:pt x="1323" y="110"/>
                  </a:lnTo>
                  <a:lnTo>
                    <a:pt x="1313" y="93"/>
                  </a:lnTo>
                  <a:lnTo>
                    <a:pt x="1304" y="76"/>
                  </a:lnTo>
                  <a:lnTo>
                    <a:pt x="1292" y="60"/>
                  </a:lnTo>
                  <a:lnTo>
                    <a:pt x="1281" y="46"/>
                  </a:lnTo>
                  <a:lnTo>
                    <a:pt x="1269" y="33"/>
                  </a:lnTo>
                  <a:lnTo>
                    <a:pt x="1255" y="21"/>
                  </a:lnTo>
                  <a:lnTo>
                    <a:pt x="1242" y="10"/>
                  </a:lnTo>
                  <a:lnTo>
                    <a:pt x="1227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tx1">
                    <a:lumMod val="50000"/>
                    <a:lumOff val="50000"/>
                  </a:schemeClr>
                </a:gs>
                <a:gs pos="42000">
                  <a:schemeClr val="bg1">
                    <a:lumMod val="85000"/>
                  </a:schemeClr>
                </a:gs>
              </a:gsLst>
              <a:path path="shape">
                <a:fillToRect l="50000" t="50000" r="50000" b="50000"/>
              </a:path>
              <a:tileRect/>
            </a:gradFill>
            <a:ln w="635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ko-KR" altLang="en-US" dirty="0"/>
            </a:p>
          </p:txBody>
        </p:sp>
      </p:grpSp>
      <p:sp>
        <p:nvSpPr>
          <p:cNvPr id="72" name="직사각형 71"/>
          <p:cNvSpPr/>
          <p:nvPr/>
        </p:nvSpPr>
        <p:spPr>
          <a:xfrm>
            <a:off x="785309" y="2019435"/>
            <a:ext cx="2815172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altLang="ko-KR" sz="2000" b="1" dirty="0" smtClean="0">
                <a:solidFill>
                  <a:srgbClr val="0888B0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RPA &amp; </a:t>
            </a:r>
            <a:r>
              <a:rPr lang="ko-KR" altLang="en-US" sz="2000" b="1" dirty="0" smtClean="0">
                <a:solidFill>
                  <a:srgbClr val="0888B0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재조사</a:t>
            </a:r>
            <a:r>
              <a:rPr lang="en-US" altLang="ko-KR" sz="2000" b="1" dirty="0" smtClean="0">
                <a:solidFill>
                  <a:srgbClr val="0888B0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</a:t>
            </a:r>
            <a:r>
              <a:rPr lang="ko-KR" altLang="en-US" sz="2000" b="1" dirty="0" smtClean="0">
                <a:solidFill>
                  <a:srgbClr val="0888B0"/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현황 분석</a:t>
            </a:r>
            <a:endParaRPr lang="ko-KR" altLang="en-US" sz="1200" b="1" dirty="0">
              <a:solidFill>
                <a:srgbClr val="0888B0"/>
              </a:solidFill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73" name="직사각형 72"/>
          <p:cNvSpPr/>
          <p:nvPr/>
        </p:nvSpPr>
        <p:spPr>
          <a:xfrm>
            <a:off x="1397092" y="4450198"/>
            <a:ext cx="2896190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대상사업 도출 </a:t>
            </a:r>
            <a:r>
              <a:rPr lang="en-US" altLang="ko-KR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&amp; </a:t>
            </a:r>
            <a:r>
              <a:rPr lang="ko-KR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개선방안</a:t>
            </a:r>
            <a:endParaRPr lang="ko-KR" altLang="en-US" sz="1200" b="1" dirty="0">
              <a:solidFill>
                <a:schemeClr val="tx1">
                  <a:lumMod val="65000"/>
                  <a:lumOff val="35000"/>
                </a:schemeClr>
              </a:solidFill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74" name="직사각형 73"/>
          <p:cNvSpPr/>
          <p:nvPr/>
        </p:nvSpPr>
        <p:spPr>
          <a:xfrm>
            <a:off x="7800940" y="1001620"/>
            <a:ext cx="2755891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ko-KR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FGI &amp; </a:t>
            </a:r>
            <a:r>
              <a:rPr lang="ko-KR" altLang="en-US" sz="20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실무자 인터뷰 등</a:t>
            </a:r>
            <a:endParaRPr lang="ko-KR" altLang="en-US" sz="1200" b="1" dirty="0">
              <a:solidFill>
                <a:schemeClr val="tx1">
                  <a:lumMod val="50000"/>
                  <a:lumOff val="50000"/>
                </a:schemeClr>
              </a:solidFill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4549581" y="203047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solidFill>
                  <a:srgbClr val="0888B0"/>
                </a:solidFill>
                <a:latin typeface="Arial" pitchFamily="34" charset="0"/>
                <a:cs typeface="Arial" pitchFamily="34" charset="0"/>
              </a:rPr>
              <a:t>문헌</a:t>
            </a:r>
            <a:endParaRPr lang="en-US" altLang="ko-KR" sz="3600" b="1" dirty="0">
              <a:solidFill>
                <a:srgbClr val="0888B0"/>
              </a:solidFill>
              <a:latin typeface="Arial" pitchFamily="34" charset="0"/>
              <a:cs typeface="Arial" pitchFamily="34" charset="0"/>
            </a:endParaRPr>
          </a:p>
          <a:p>
            <a:r>
              <a:rPr lang="ko-KR" altLang="en-US" sz="3600" b="1" dirty="0">
                <a:solidFill>
                  <a:srgbClr val="0888B0"/>
                </a:solidFill>
                <a:latin typeface="Arial" pitchFamily="34" charset="0"/>
                <a:cs typeface="Arial" pitchFamily="34" charset="0"/>
              </a:rPr>
              <a:t>검토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6410404" y="26464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심층</a:t>
            </a:r>
            <a:endParaRPr lang="en-US" altLang="ko-KR" sz="36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ko-KR" altLang="en-US" sz="3600" b="1" dirty="0" smtClean="0">
                <a:solidFill>
                  <a:schemeClr val="bg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면접</a:t>
            </a:r>
            <a:endParaRPr lang="ko-KR" altLang="en-US" sz="3600" b="1" dirty="0">
              <a:solidFill>
                <a:schemeClr val="bg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022929" y="3903724"/>
            <a:ext cx="110799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정책</a:t>
            </a:r>
            <a: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altLang="ko-KR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ko-KR" altLang="en-US" sz="36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itchFamily="34" charset="0"/>
                <a:cs typeface="Arial" pitchFamily="34" charset="0"/>
              </a:rPr>
              <a:t>제언</a:t>
            </a:r>
          </a:p>
        </p:txBody>
      </p:sp>
      <p:pic>
        <p:nvPicPr>
          <p:cNvPr id="78" name="그림 77" descr="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708904" y="1017094"/>
            <a:ext cx="1171045" cy="926754"/>
          </a:xfrm>
          <a:prstGeom prst="rect">
            <a:avLst/>
          </a:prstGeom>
        </p:spPr>
      </p:pic>
      <p:pic>
        <p:nvPicPr>
          <p:cNvPr id="79" name="그림 78" descr="아이콘.png"/>
          <p:cNvPicPr>
            <a:picLocks noChangeAspect="1"/>
          </p:cNvPicPr>
          <p:nvPr/>
        </p:nvPicPr>
        <p:blipFill>
          <a:blip r:embed="rId4" cstate="print"/>
          <a:srcRect l="48041" t="19951" r="29120" b="57997"/>
          <a:stretch>
            <a:fillRect/>
          </a:stretch>
        </p:blipFill>
        <p:spPr>
          <a:xfrm>
            <a:off x="10438830" y="772247"/>
            <a:ext cx="978024" cy="708224"/>
          </a:xfrm>
          <a:prstGeom prst="rect">
            <a:avLst/>
          </a:prstGeom>
        </p:spPr>
      </p:pic>
      <p:pic>
        <p:nvPicPr>
          <p:cNvPr id="80" name="그림 79" descr="아이콘.png"/>
          <p:cNvPicPr>
            <a:picLocks noChangeAspect="1"/>
          </p:cNvPicPr>
          <p:nvPr/>
        </p:nvPicPr>
        <p:blipFill>
          <a:blip r:embed="rId4" cstate="print"/>
          <a:srcRect l="4322" t="44548" r="75989" b="35501"/>
          <a:stretch>
            <a:fillRect/>
          </a:stretch>
        </p:blipFill>
        <p:spPr>
          <a:xfrm>
            <a:off x="580116" y="4047552"/>
            <a:ext cx="1013368" cy="770160"/>
          </a:xfrm>
          <a:prstGeom prst="rect">
            <a:avLst/>
          </a:prstGeom>
        </p:spPr>
      </p:pic>
      <p:grpSp>
        <p:nvGrpSpPr>
          <p:cNvPr id="138" name="그룹 137"/>
          <p:cNvGrpSpPr>
            <a:grpSpLocks noChangeAspect="1"/>
          </p:cNvGrpSpPr>
          <p:nvPr/>
        </p:nvGrpSpPr>
        <p:grpSpPr>
          <a:xfrm>
            <a:off x="4033573" y="1205162"/>
            <a:ext cx="746163" cy="746163"/>
            <a:chOff x="5023676" y="1809728"/>
            <a:chExt cx="1147943" cy="1147943"/>
          </a:xfrm>
        </p:grpSpPr>
        <p:grpSp>
          <p:nvGrpSpPr>
            <p:cNvPr id="139" name="그룹 171"/>
            <p:cNvGrpSpPr/>
            <p:nvPr/>
          </p:nvGrpSpPr>
          <p:grpSpPr>
            <a:xfrm>
              <a:off x="5023676" y="1809728"/>
              <a:ext cx="1147943" cy="1147943"/>
              <a:chOff x="6711950" y="1791985"/>
              <a:chExt cx="1521924" cy="1521924"/>
            </a:xfrm>
            <a:effectLst>
              <a:outerShdw dist="25400" dir="2700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143" name="타원 142"/>
              <p:cNvSpPr/>
              <p:nvPr/>
            </p:nvSpPr>
            <p:spPr>
              <a:xfrm>
                <a:off x="6853238" y="1933273"/>
                <a:ext cx="1239348" cy="1239348"/>
              </a:xfrm>
              <a:prstGeom prst="ellipse">
                <a:avLst/>
              </a:prstGeom>
              <a:gradFill flip="none" rotWithShape="1">
                <a:gsLst>
                  <a:gs pos="35000">
                    <a:schemeClr val="bg1"/>
                  </a:gs>
                  <a:gs pos="100000">
                    <a:srgbClr val="D3E2F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dist="50800" dir="15000000">
                  <a:srgbClr val="085B9A">
                    <a:alpha val="69804"/>
                  </a:srgb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4" name="도넛 143"/>
              <p:cNvSpPr/>
              <p:nvPr/>
            </p:nvSpPr>
            <p:spPr>
              <a:xfrm>
                <a:off x="6711950" y="1791985"/>
                <a:ext cx="1521924" cy="1521924"/>
              </a:xfrm>
              <a:prstGeom prst="donut">
                <a:avLst>
                  <a:gd name="adj" fmla="val 10807"/>
                </a:avLst>
              </a:prstGeom>
              <a:solidFill>
                <a:srgbClr val="116BAF"/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31750" h="3175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45" name="달 144"/>
              <p:cNvSpPr/>
              <p:nvPr/>
            </p:nvSpPr>
            <p:spPr>
              <a:xfrm rot="4135760">
                <a:off x="7124060" y="1520752"/>
                <a:ext cx="251103" cy="885367"/>
              </a:xfrm>
              <a:prstGeom prst="moon">
                <a:avLst/>
              </a:prstGeom>
              <a:gradFill flip="none" rotWithShape="1">
                <a:gsLst>
                  <a:gs pos="0">
                    <a:schemeClr val="bg1">
                      <a:alpha val="90000"/>
                    </a:schemeClr>
                  </a:gs>
                  <a:gs pos="50000">
                    <a:schemeClr val="bg1">
                      <a:alpha val="1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0" name="TextBox 139"/>
            <p:cNvSpPr txBox="1"/>
            <p:nvPr/>
          </p:nvSpPr>
          <p:spPr>
            <a:xfrm>
              <a:off x="5112284" y="2005133"/>
              <a:ext cx="972292" cy="497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000" b="1" dirty="0">
                  <a:solidFill>
                    <a:srgbClr val="116BAF"/>
                  </a:solidFill>
                  <a:latin typeface="Arial" pitchFamily="34" charset="0"/>
                  <a:cs typeface="Arial" pitchFamily="34" charset="0"/>
                </a:rPr>
                <a:t>STEP 1</a:t>
              </a:r>
            </a:p>
          </p:txBody>
        </p:sp>
        <p:cxnSp>
          <p:nvCxnSpPr>
            <p:cNvPr id="141" name="직선 연결선 140"/>
            <p:cNvCxnSpPr/>
            <p:nvPr/>
          </p:nvCxnSpPr>
          <p:spPr>
            <a:xfrm>
              <a:off x="5229629" y="2367865"/>
              <a:ext cx="737602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42" name="그림 141" descr="폴더.png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452946" y="2434354"/>
              <a:ext cx="296700" cy="321723"/>
            </a:xfrm>
            <a:prstGeom prst="rect">
              <a:avLst/>
            </a:prstGeom>
          </p:spPr>
        </p:pic>
      </p:grpSp>
      <p:grpSp>
        <p:nvGrpSpPr>
          <p:cNvPr id="146" name="그룹 145"/>
          <p:cNvGrpSpPr>
            <a:grpSpLocks noChangeAspect="1"/>
          </p:cNvGrpSpPr>
          <p:nvPr/>
        </p:nvGrpSpPr>
        <p:grpSpPr>
          <a:xfrm>
            <a:off x="7858471" y="2467768"/>
            <a:ext cx="746163" cy="746163"/>
            <a:chOff x="2832424" y="1809728"/>
            <a:chExt cx="1147943" cy="1147943"/>
          </a:xfrm>
        </p:grpSpPr>
        <p:grpSp>
          <p:nvGrpSpPr>
            <p:cNvPr id="147" name="그룹 170"/>
            <p:cNvGrpSpPr/>
            <p:nvPr/>
          </p:nvGrpSpPr>
          <p:grpSpPr>
            <a:xfrm>
              <a:off x="2832424" y="1809728"/>
              <a:ext cx="1147943" cy="1147943"/>
              <a:chOff x="3806825" y="1791985"/>
              <a:chExt cx="1521924" cy="1521924"/>
            </a:xfrm>
            <a:effectLst>
              <a:outerShdw dist="25400" dir="2700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151" name="타원 150"/>
              <p:cNvSpPr/>
              <p:nvPr/>
            </p:nvSpPr>
            <p:spPr>
              <a:xfrm>
                <a:off x="3948113" y="1933273"/>
                <a:ext cx="1239348" cy="1239348"/>
              </a:xfrm>
              <a:prstGeom prst="ellipse">
                <a:avLst/>
              </a:prstGeom>
              <a:gradFill flip="none" rotWithShape="1">
                <a:gsLst>
                  <a:gs pos="3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dist="50800" dir="15000000">
                  <a:schemeClr val="bg1">
                    <a:lumMod val="50000"/>
                    <a:alpha val="7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52" name="도넛 151"/>
              <p:cNvSpPr/>
              <p:nvPr/>
            </p:nvSpPr>
            <p:spPr>
              <a:xfrm>
                <a:off x="3806825" y="1791985"/>
                <a:ext cx="1521924" cy="1521924"/>
              </a:xfrm>
              <a:prstGeom prst="donut">
                <a:avLst>
                  <a:gd name="adj" fmla="val 1080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31750" h="3175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53" name="달 152"/>
              <p:cNvSpPr/>
              <p:nvPr/>
            </p:nvSpPr>
            <p:spPr>
              <a:xfrm rot="4135760">
                <a:off x="4218935" y="1520752"/>
                <a:ext cx="251103" cy="885367"/>
              </a:xfrm>
              <a:prstGeom prst="moon">
                <a:avLst/>
              </a:prstGeom>
              <a:gradFill flip="none" rotWithShape="1">
                <a:gsLst>
                  <a:gs pos="0">
                    <a:schemeClr val="bg1">
                      <a:alpha val="90000"/>
                    </a:schemeClr>
                  </a:gs>
                  <a:gs pos="50000">
                    <a:schemeClr val="bg1">
                      <a:alpha val="1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48" name="TextBox 147"/>
            <p:cNvSpPr txBox="1"/>
            <p:nvPr/>
          </p:nvSpPr>
          <p:spPr>
            <a:xfrm>
              <a:off x="2921032" y="2005133"/>
              <a:ext cx="972292" cy="497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STEP 2</a:t>
              </a:r>
            </a:p>
          </p:txBody>
        </p:sp>
        <p:cxnSp>
          <p:nvCxnSpPr>
            <p:cNvPr id="149" name="직선 연결선 148"/>
            <p:cNvCxnSpPr/>
            <p:nvPr/>
          </p:nvCxnSpPr>
          <p:spPr>
            <a:xfrm>
              <a:off x="3038378" y="2367865"/>
              <a:ext cx="737602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0" name="그림 149" descr="전등.png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3214736" y="2423883"/>
              <a:ext cx="389676" cy="368801"/>
            </a:xfrm>
            <a:prstGeom prst="rect">
              <a:avLst/>
            </a:prstGeom>
          </p:spPr>
        </p:pic>
      </p:grpSp>
      <p:grpSp>
        <p:nvGrpSpPr>
          <p:cNvPr id="154" name="그룹 153"/>
          <p:cNvGrpSpPr>
            <a:grpSpLocks noChangeAspect="1"/>
          </p:cNvGrpSpPr>
          <p:nvPr/>
        </p:nvGrpSpPr>
        <p:grpSpPr>
          <a:xfrm>
            <a:off x="3988542" y="3767097"/>
            <a:ext cx="746163" cy="746163"/>
            <a:chOff x="5023676" y="3715028"/>
            <a:chExt cx="1147943" cy="1147943"/>
          </a:xfrm>
        </p:grpSpPr>
        <p:grpSp>
          <p:nvGrpSpPr>
            <p:cNvPr id="155" name="그룹 174"/>
            <p:cNvGrpSpPr/>
            <p:nvPr/>
          </p:nvGrpSpPr>
          <p:grpSpPr>
            <a:xfrm>
              <a:off x="5023676" y="3715028"/>
              <a:ext cx="1147943" cy="1147943"/>
              <a:chOff x="6711950" y="4318000"/>
              <a:chExt cx="1521924" cy="1521924"/>
            </a:xfrm>
            <a:effectLst>
              <a:outerShdw dist="25400" dir="2700000" algn="tl" rotWithShape="0">
                <a:prstClr val="black">
                  <a:alpha val="25000"/>
                </a:prstClr>
              </a:outerShdw>
            </a:effectLst>
          </p:grpSpPr>
          <p:sp>
            <p:nvSpPr>
              <p:cNvPr id="159" name="타원 158"/>
              <p:cNvSpPr/>
              <p:nvPr/>
            </p:nvSpPr>
            <p:spPr>
              <a:xfrm>
                <a:off x="6853238" y="4459288"/>
                <a:ext cx="1239348" cy="1239348"/>
              </a:xfrm>
              <a:prstGeom prst="ellipse">
                <a:avLst/>
              </a:prstGeom>
              <a:gradFill flip="none" rotWithShape="1">
                <a:gsLst>
                  <a:gs pos="3500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ffectLst>
                <a:innerShdw dist="50800" dir="15000000">
                  <a:schemeClr val="bg1">
                    <a:lumMod val="50000"/>
                    <a:alpha val="70000"/>
                  </a:scheme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60" name="도넛 159"/>
              <p:cNvSpPr/>
              <p:nvPr/>
            </p:nvSpPr>
            <p:spPr>
              <a:xfrm>
                <a:off x="6711950" y="4318000"/>
                <a:ext cx="1521924" cy="1521924"/>
              </a:xfrm>
              <a:prstGeom prst="donut">
                <a:avLst>
                  <a:gd name="adj" fmla="val 10807"/>
                </a:avLst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/>
              <a:scene3d>
                <a:camera prst="orthographicFront"/>
                <a:lightRig rig="threePt" dir="t">
                  <a:rot lat="0" lon="0" rev="3600000"/>
                </a:lightRig>
              </a:scene3d>
              <a:sp3d>
                <a:bevelT w="31750" h="31750" prst="coolSlant"/>
              </a:sp3d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  <p:sp>
            <p:nvSpPr>
              <p:cNvPr id="161" name="달 160"/>
              <p:cNvSpPr/>
              <p:nvPr/>
            </p:nvSpPr>
            <p:spPr>
              <a:xfrm rot="4135760">
                <a:off x="7124060" y="4046767"/>
                <a:ext cx="251103" cy="885367"/>
              </a:xfrm>
              <a:prstGeom prst="moon">
                <a:avLst/>
              </a:prstGeom>
              <a:gradFill flip="none" rotWithShape="1">
                <a:gsLst>
                  <a:gs pos="0">
                    <a:schemeClr val="bg1">
                      <a:alpha val="90000"/>
                    </a:schemeClr>
                  </a:gs>
                  <a:gs pos="50000">
                    <a:schemeClr val="bg1">
                      <a:alpha val="10000"/>
                    </a:schemeClr>
                  </a:gs>
                  <a:gs pos="100000">
                    <a:schemeClr val="bg1">
                      <a:alpha val="0"/>
                    </a:schemeClr>
                  </a:gs>
                </a:gsLst>
                <a:lin ang="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 sz="1050" dirty="0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56" name="TextBox 155"/>
            <p:cNvSpPr txBox="1"/>
            <p:nvPr/>
          </p:nvSpPr>
          <p:spPr>
            <a:xfrm>
              <a:off x="5112284" y="3910433"/>
              <a:ext cx="972292" cy="4971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ko-KR" sz="10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Arial" pitchFamily="34" charset="0"/>
                  <a:cs typeface="Arial" pitchFamily="34" charset="0"/>
                </a:rPr>
                <a:t>STEP 3</a:t>
              </a:r>
            </a:p>
          </p:txBody>
        </p:sp>
        <p:cxnSp>
          <p:nvCxnSpPr>
            <p:cNvPr id="157" name="직선 연결선 156"/>
            <p:cNvCxnSpPr/>
            <p:nvPr/>
          </p:nvCxnSpPr>
          <p:spPr>
            <a:xfrm>
              <a:off x="5229629" y="4273165"/>
              <a:ext cx="737602" cy="0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158" name="그림 157" descr="연필.png"/>
            <p:cNvPicPr>
              <a:picLocks noChangeAspect="1"/>
            </p:cNvPicPr>
            <p:nvPr/>
          </p:nvPicPr>
          <p:blipFill>
            <a:blip r:embed="rId7" cstate="print"/>
            <a:stretch>
              <a:fillRect/>
            </a:stretch>
          </p:blipFill>
          <p:spPr>
            <a:xfrm>
              <a:off x="5454742" y="4318520"/>
              <a:ext cx="265536" cy="316114"/>
            </a:xfrm>
            <a:prstGeom prst="rect">
              <a:avLst/>
            </a:prstGeom>
          </p:spPr>
        </p:pic>
      </p:grpSp>
      <p:sp>
        <p:nvSpPr>
          <p:cNvPr id="97" name="TextBox 96"/>
          <p:cNvSpPr txBox="1"/>
          <p:nvPr/>
        </p:nvSpPr>
        <p:spPr>
          <a:xfrm>
            <a:off x="490443" y="2344911"/>
            <a:ext cx="3463741" cy="1136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en-US" altLang="ko-KR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RPA</a:t>
            </a:r>
            <a:r>
              <a:rPr lang="ko-KR" altLang="en-US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의 개념 및 적용분야 등 </a:t>
            </a:r>
            <a:r>
              <a:rPr lang="ko-KR" altLang="en-US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분석</a:t>
            </a:r>
            <a:endParaRPr lang="en-US" altLang="ko-KR" b="1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재조사</a:t>
            </a:r>
            <a:r>
              <a:rPr lang="ko-KR" altLang="en-US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현황 및 프로세스 </a:t>
            </a:r>
            <a:r>
              <a:rPr lang="ko-KR" altLang="en-US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분석</a:t>
            </a:r>
            <a:endParaRPr lang="en-US" altLang="ko-KR" b="1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선행연구와의 </a:t>
            </a: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차별성 도출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  <a:cs typeface="Arial" pitchFamily="34" charset="0"/>
            </a:endParaRPr>
          </a:p>
        </p:txBody>
      </p:sp>
      <p:sp>
        <p:nvSpPr>
          <p:cNvPr id="100" name="TextBox 99"/>
          <p:cNvSpPr txBox="1"/>
          <p:nvPr/>
        </p:nvSpPr>
        <p:spPr>
          <a:xfrm>
            <a:off x="1315950" y="4791700"/>
            <a:ext cx="3706231" cy="1136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적용 대상 업무 도출</a:t>
            </a:r>
            <a:endParaRPr lang="en-US" altLang="ko-KR" b="1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적용방법 제시</a:t>
            </a:r>
            <a:endParaRPr lang="en-US" altLang="ko-KR" b="1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시스템 개선 방안 제언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  <a:cs typeface="Arial" pitchFamily="34" charset="0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7714221" y="1354412"/>
            <a:ext cx="3988151" cy="11362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재조사 관련 업무</a:t>
            </a:r>
            <a:r>
              <a:rPr lang="ko-KR" altLang="en-US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수행자 인터뷰</a:t>
            </a:r>
            <a:endParaRPr lang="en-US" altLang="ko-KR" b="1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재조사 업무 활용 전산</a:t>
            </a:r>
            <a:r>
              <a:rPr lang="ko-KR" altLang="en-US" b="1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시스템 분석</a:t>
            </a:r>
            <a:endParaRPr lang="en-US" altLang="ko-KR" b="1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285750" indent="-285750">
              <a:lnSpc>
                <a:spcPct val="130000"/>
              </a:lnSpc>
              <a:buBlip>
                <a:blip r:embed="rId8"/>
              </a:buBlip>
            </a:pP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업무난이도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 및 </a:t>
            </a: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노동집약도</a:t>
            </a:r>
            <a:r>
              <a:rPr lang="ko-KR" altLang="en-US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 등 </a:t>
            </a:r>
            <a:r>
              <a:rPr lang="ko-KR" altLang="en-US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Arial" pitchFamily="34" charset="0"/>
              </a:rPr>
              <a:t>분류</a:t>
            </a:r>
            <a:endParaRPr lang="en-US" altLang="ko-KR" b="1" dirty="0">
              <a:solidFill>
                <a:prstClr val="black">
                  <a:lumMod val="75000"/>
                  <a:lumOff val="25000"/>
                </a:prstClr>
              </a:solidFill>
              <a:latin typeface="한컴 말랑말랑 Regular" panose="020F0303000000000000" pitchFamily="50" charset="-127"/>
              <a:ea typeface="한컴 말랑말랑 Regular" panose="020F0303000000000000" pitchFamily="50" charset="-127"/>
              <a:cs typeface="Arial" pitchFamily="34" charset="0"/>
            </a:endParaRPr>
          </a:p>
        </p:txBody>
      </p:sp>
      <p:sp>
        <p:nvSpPr>
          <p:cNvPr id="69" name="한쪽 모서리가 잘린 사각형 2">
            <a:extLst>
              <a:ext uri="{FF2B5EF4-FFF2-40B4-BE49-F238E27FC236}">
                <a16:creationId xmlns:a16="http://schemas.microsoft.com/office/drawing/2014/main" id="{20540C19-5762-420E-ACCB-0AC866F1048B}"/>
              </a:ext>
            </a:extLst>
          </p:cNvPr>
          <p:cNvSpPr/>
          <p:nvPr/>
        </p:nvSpPr>
        <p:spPr>
          <a:xfrm>
            <a:off x="4476801" y="6064974"/>
            <a:ext cx="2741580" cy="370800"/>
          </a:xfrm>
          <a:prstGeom prst="snip1Rect">
            <a:avLst>
              <a:gd name="adj" fmla="val 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/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0162" y="4159349"/>
            <a:ext cx="3593886" cy="1397361"/>
          </a:xfrm>
          <a:prstGeom prst="rect">
            <a:avLst/>
          </a:prstGeom>
        </p:spPr>
      </p:pic>
      <p:sp>
        <p:nvSpPr>
          <p:cNvPr id="55" name="직사각형 54">
            <a:extLst>
              <a:ext uri="{FF2B5EF4-FFF2-40B4-BE49-F238E27FC236}">
                <a16:creationId xmlns:a16="http://schemas.microsoft.com/office/drawing/2014/main" id="{62F572F1-F8B5-48F9-93DF-C475EE3E481F}"/>
              </a:ext>
            </a:extLst>
          </p:cNvPr>
          <p:cNvSpPr/>
          <p:nvPr/>
        </p:nvSpPr>
        <p:spPr>
          <a:xfrm>
            <a:off x="1613647" y="6081097"/>
            <a:ext cx="847059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ko-KR" altLang="en-US" sz="16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공공부문의 </a:t>
            </a:r>
            <a:r>
              <a:rPr lang="en-US" altLang="ko-KR" sz="16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RPA </a:t>
            </a:r>
            <a:r>
              <a:rPr lang="ko-KR" altLang="en-US" sz="1600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적용 가능성 검증 및 지적재조사 성과물 작성의 신속성효율성 확보 방안 제시</a:t>
            </a:r>
            <a:endParaRPr lang="ko-KR" altLang="en-US" sz="1600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225320" y="117660"/>
            <a:ext cx="798567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01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_2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1365369" y="3507581"/>
            <a:ext cx="2511904" cy="461665"/>
          </a:xfrm>
          <a:prstGeom prst="rect">
            <a:avLst/>
          </a:prstGeom>
          <a:ln w="19050">
            <a:prstDash val="sysDot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Arial" pitchFamily="34" charset="0"/>
              </a:rPr>
              <a:t>제도 또는 측량방법 개선이 아닌</a:t>
            </a:r>
            <a: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Arial" pitchFamily="34" charset="0"/>
              </a:rPr>
              <a:t/>
            </a:r>
            <a:br>
              <a:rPr lang="en-US" altLang="ko-KR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Arial" pitchFamily="34" charset="0"/>
              </a:rPr>
            </a:br>
            <a:r>
              <a:rPr lang="ko-KR" altLang="en-US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Arial" pitchFamily="34" charset="0"/>
              </a:rPr>
              <a:t>성과물 작성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Arial" pitchFamily="34" charset="0"/>
              </a:rPr>
              <a:t>의 </a:t>
            </a:r>
            <a:r>
              <a:rPr lang="ko-KR" altLang="en-US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Arial" pitchFamily="34" charset="0"/>
              </a:rPr>
              <a:t>신기술 적용</a:t>
            </a:r>
            <a:r>
              <a:rPr lang="ko-KR" altLang="en-US" sz="1200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Arial" pitchFamily="34" charset="0"/>
              </a:rPr>
              <a:t> 가능성 탐색</a:t>
            </a:r>
            <a:endParaRPr lang="en-US" altLang="ko-KR" sz="1200" b="1" dirty="0">
              <a:solidFill>
                <a:prstClr val="black">
                  <a:lumMod val="75000"/>
                  <a:lumOff val="25000"/>
                </a:prstClr>
              </a:solidFill>
              <a:latin typeface="휴먼편지체" panose="02030504000101010101" pitchFamily="18" charset="-127"/>
              <a:ea typeface="휴먼편지체" panose="02030504000101010101" pitchFamily="18" charset="-127"/>
              <a:cs typeface="Arial" pitchFamily="34" charset="0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5814" y="3508851"/>
            <a:ext cx="409004" cy="2956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408488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직사각형 4"/>
          <p:cNvSpPr/>
          <p:nvPr/>
        </p:nvSpPr>
        <p:spPr bwMode="auto">
          <a:xfrm>
            <a:off x="3583021" y="3107055"/>
            <a:ext cx="1513527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8123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02</a:t>
            </a:r>
            <a:endParaRPr lang="ko-KR" altLang="en-US" sz="8862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2358C3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cxnSp>
        <p:nvCxnSpPr>
          <p:cNvPr id="8" name="직선 연결선 7"/>
          <p:cNvCxnSpPr/>
          <p:nvPr/>
        </p:nvCxnSpPr>
        <p:spPr>
          <a:xfrm>
            <a:off x="4275665" y="4050954"/>
            <a:ext cx="108000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직사각형 8"/>
          <p:cNvSpPr/>
          <p:nvPr/>
        </p:nvSpPr>
        <p:spPr bwMode="auto">
          <a:xfrm>
            <a:off x="5355665" y="2649336"/>
            <a:ext cx="5605162" cy="1401618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3692" b="1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RPA</a:t>
            </a:r>
            <a:r>
              <a:rPr lang="ko-KR" altLang="en-US" sz="3692" b="1" spc="-92" dirty="0" smtClean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srgbClr val="2358C3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개요</a:t>
            </a:r>
            <a:endParaRPr lang="ko-KR" altLang="en-US" sz="3692" b="1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srgbClr val="2358C3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2" name="직사각형 11"/>
          <p:cNvSpPr/>
          <p:nvPr/>
        </p:nvSpPr>
        <p:spPr bwMode="auto">
          <a:xfrm>
            <a:off x="2072362" y="1969433"/>
            <a:ext cx="1535617" cy="668385"/>
          </a:xfrm>
          <a:prstGeom prst="rect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0" tIns="0" rIns="0" bIns="0" numCol="1" rtlCol="0" anchor="ctr" anchorCtr="0" compatLnSpc="1">
            <a:prstTxWarp prst="textNoShape">
              <a:avLst/>
            </a:prstTxWarp>
            <a:noAutofit/>
          </a:bodyPr>
          <a:lstStyle/>
          <a:p>
            <a:pPr defTabSz="844083"/>
            <a:r>
              <a:rPr lang="en-US" altLang="ko-KR" sz="2400" spc="-92" dirty="0">
                <a:ln>
                  <a:solidFill>
                    <a:srgbClr val="5B9BD5">
                      <a:alpha val="0"/>
                    </a:srgbClr>
                  </a:solidFill>
                </a:ln>
                <a:solidFill>
                  <a:prstClr val="white"/>
                </a:solidFill>
                <a:latin typeface="KoPub돋움체 Bold" panose="02020603020101020101" pitchFamily="18" charset="-127"/>
                <a:ea typeface="KoPub돋움체 Bold" panose="02020603020101020101" pitchFamily="18" charset="-127"/>
              </a:rPr>
              <a:t>Contents</a:t>
            </a:r>
            <a:endParaRPr lang="ko-KR" altLang="en-US" sz="2400" spc="-92" dirty="0">
              <a:ln>
                <a:solidFill>
                  <a:srgbClr val="5B9BD5">
                    <a:alpha val="0"/>
                  </a:srgbClr>
                </a:solidFill>
              </a:ln>
              <a:solidFill>
                <a:prstClr val="white"/>
              </a:solidFill>
              <a:latin typeface="KoPub돋움체 Bold" panose="02020603020101020101" pitchFamily="18" charset="-127"/>
              <a:ea typeface="KoPub돋움체 Bold" panose="02020603020101020101" pitchFamily="18" charset="-127"/>
            </a:endParaRPr>
          </a:p>
        </p:txBody>
      </p:sp>
      <p:sp>
        <p:nvSpPr>
          <p:cNvPr id="13" name="직사각형 12">
            <a:extLst>
              <a:ext uri="{FF2B5EF4-FFF2-40B4-BE49-F238E27FC236}">
                <a16:creationId xmlns:a16="http://schemas.microsoft.com/office/drawing/2014/main" id="{F48402D9-8DB8-49BB-B175-A1A4F890B60A}"/>
              </a:ext>
            </a:extLst>
          </p:cNvPr>
          <p:cNvSpPr/>
          <p:nvPr/>
        </p:nvSpPr>
        <p:spPr>
          <a:xfrm>
            <a:off x="8742552" y="690467"/>
            <a:ext cx="34494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latinLnBrk="0">
              <a:lnSpc>
                <a:spcPct val="150000"/>
              </a:lnSpc>
            </a:pPr>
            <a:r>
              <a:rPr lang="ko-KR" altLang="en-US" sz="1400" b="1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나눔고딕" panose="020D0604000000000000" pitchFamily="50" charset="-127"/>
                <a:ea typeface="나눔고딕" panose="020D0604000000000000" pitchFamily="50" charset="-127"/>
              </a:rPr>
              <a:t>지적재조사의 업무자동화 방안에 관한 연구</a:t>
            </a:r>
            <a:endParaRPr lang="en-US" altLang="ko-KR" sz="1400" b="1" dirty="0">
              <a:ln>
                <a:solidFill>
                  <a:schemeClr val="accent1">
                    <a:alpha val="0"/>
                  </a:schemeClr>
                </a:solidFill>
              </a:ln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algn="dist" latinLnBrk="0">
              <a:lnSpc>
                <a:spcPct val="150000"/>
              </a:lnSpc>
            </a:pP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(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사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)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한국지적정보학회 </a:t>
            </a:r>
            <a:r>
              <a:rPr lang="en-US" altLang="ko-KR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2021</a:t>
            </a:r>
            <a:r>
              <a:rPr lang="ko-KR" altLang="en-US" sz="1400" b="1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추계학술대회</a:t>
            </a:r>
          </a:p>
        </p:txBody>
      </p:sp>
    </p:spTree>
    <p:extLst>
      <p:ext uri="{BB962C8B-B14F-4D97-AF65-F5344CB8AC3E}">
        <p14:creationId xmlns:p14="http://schemas.microsoft.com/office/powerpoint/2010/main" val="26211367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02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_1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en-US" altLang="ko-KR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개념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7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개념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279992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2000" dirty="0" smtClean="0"/>
              <a:t>RPA</a:t>
            </a:r>
            <a:r>
              <a:rPr lang="en-US" altLang="ko-KR" sz="2000" baseline="30000" dirty="0" smtClean="0"/>
              <a:t>*</a:t>
            </a:r>
            <a:r>
              <a:rPr lang="ko-KR" altLang="en-US" sz="2000" dirty="0" smtClean="0"/>
              <a:t>는 사람이 컴퓨터로 반복적으로 처리해야 하는 단순업무를 소프트웨어 로봇으로 자동화하는 기술</a:t>
            </a:r>
            <a:endParaRPr lang="en-US" altLang="ko-KR" sz="2000" dirty="0" smtClean="0"/>
          </a:p>
          <a:p>
            <a:pPr marL="540000" lvl="3" indent="-180000"/>
            <a:r>
              <a:rPr lang="en-US" altLang="ko-KR" dirty="0" smtClean="0"/>
              <a:t>* 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RPA(Robotic Process Automation)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는 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‘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로봇 프로세스 자동화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’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또는 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‘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로보틱 처리 자동화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’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라 부르며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로봇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·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인공지능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(AI)·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드론 등의 기술발전에 따라 주목을 받고 있음</a:t>
            </a:r>
            <a:endParaRPr lang="en-US" altLang="ko-K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68000" lvl="1">
              <a:lnSpc>
                <a:spcPts val="2500"/>
              </a:lnSpc>
            </a:pPr>
            <a:r>
              <a:rPr lang="ko-KR" altLang="en-US" sz="1800" dirty="0" smtClean="0"/>
              <a:t>기존 </a:t>
            </a:r>
            <a:r>
              <a:rPr lang="en-US" altLang="ko-KR" sz="1800" dirty="0" smtClean="0"/>
              <a:t>PC </a:t>
            </a:r>
            <a:r>
              <a:rPr lang="ko-KR" altLang="en-US" sz="1800" dirty="0" smtClean="0"/>
              <a:t>등에 소프트웨어 형태의 봇</a:t>
            </a:r>
            <a:r>
              <a:rPr lang="en-US" altLang="ko-KR" sz="1800" dirty="0" smtClean="0"/>
              <a:t>(Bot)</a:t>
            </a:r>
            <a:r>
              <a:rPr lang="ko-KR" altLang="en-US" sz="1800" dirty="0" smtClean="0"/>
              <a:t>을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설치하여 기존의 반복적이고 루틴</a:t>
            </a:r>
            <a:r>
              <a:rPr lang="en-US" altLang="ko-KR" sz="1800" dirty="0" smtClean="0"/>
              <a:t>(routine)</a:t>
            </a:r>
            <a:r>
              <a:rPr lang="ko-KR" altLang="en-US" sz="1800" dirty="0" smtClean="0"/>
              <a:t>한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업무 프로세스를 주기적으로 자동 수행이 가능함</a:t>
            </a:r>
            <a:endParaRPr lang="en-US" altLang="ko-KR" sz="1800" dirty="0" smtClean="0"/>
          </a:p>
          <a:p>
            <a:pPr marL="612000" lvl="2">
              <a:lnSpc>
                <a:spcPts val="2000"/>
              </a:lnSpc>
            </a:pPr>
            <a:r>
              <a:rPr lang="ko-KR" altLang="en-US" sz="1600" dirty="0" smtClean="0"/>
              <a:t>별도의 인프라 장비 및 하드웨어의 도입 없이 기존 </a:t>
            </a:r>
            <a:r>
              <a:rPr lang="en-US" altLang="ko-KR" sz="1600" dirty="0" smtClean="0"/>
              <a:t>PC </a:t>
            </a:r>
            <a:r>
              <a:rPr lang="ko-KR" altLang="en-US" sz="1600" dirty="0" smtClean="0"/>
              <a:t>등에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소프트웨어 형태의 봇</a:t>
            </a:r>
            <a:r>
              <a:rPr lang="en-US" altLang="ko-KR" sz="1600" dirty="0" smtClean="0"/>
              <a:t>(Bot)</a:t>
            </a:r>
            <a:r>
              <a:rPr lang="ko-KR" altLang="en-US" sz="1600" dirty="0" smtClean="0"/>
              <a:t>을</a:t>
            </a:r>
            <a:r>
              <a:rPr lang="en-US" altLang="ko-KR" sz="1600" dirty="0" smtClean="0"/>
              <a:t> </a:t>
            </a:r>
            <a:r>
              <a:rPr lang="ko-KR" altLang="en-US" sz="1600" dirty="0" smtClean="0"/>
              <a:t>설치하여 시간에 맞추어 업무를 수행함</a:t>
            </a:r>
            <a:endParaRPr lang="en-US" altLang="ko-KR" sz="1600" dirty="0" smtClean="0"/>
          </a:p>
          <a:p>
            <a:pPr marL="612000" lvl="2"/>
            <a:endParaRPr lang="ko-KR" altLang="en-US" sz="1600" dirty="0"/>
          </a:p>
        </p:txBody>
      </p:sp>
      <p:grpSp>
        <p:nvGrpSpPr>
          <p:cNvPr id="17" name="그룹 16"/>
          <p:cNvGrpSpPr/>
          <p:nvPr/>
        </p:nvGrpSpPr>
        <p:grpSpPr>
          <a:xfrm>
            <a:off x="776644" y="3563844"/>
            <a:ext cx="5886680" cy="2657846"/>
            <a:chOff x="2989944" y="1153593"/>
            <a:chExt cx="6887536" cy="2657846"/>
          </a:xfrm>
        </p:grpSpPr>
        <p:grpSp>
          <p:nvGrpSpPr>
            <p:cNvPr id="18" name="그룹 17"/>
            <p:cNvGrpSpPr/>
            <p:nvPr/>
          </p:nvGrpSpPr>
          <p:grpSpPr>
            <a:xfrm>
              <a:off x="2989944" y="1153593"/>
              <a:ext cx="6887536" cy="2657846"/>
              <a:chOff x="2989944" y="1153593"/>
              <a:chExt cx="6887536" cy="2657846"/>
            </a:xfrm>
          </p:grpSpPr>
          <p:pic>
            <p:nvPicPr>
              <p:cNvPr id="20" name="그림 19"/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2989944" y="1153593"/>
                <a:ext cx="6887536" cy="2657846"/>
              </a:xfrm>
              <a:prstGeom prst="rect">
                <a:avLst/>
              </a:prstGeom>
            </p:spPr>
          </p:pic>
          <p:sp>
            <p:nvSpPr>
              <p:cNvPr id="21" name="TextBox 20"/>
              <p:cNvSpPr txBox="1"/>
              <p:nvPr/>
            </p:nvSpPr>
            <p:spPr>
              <a:xfrm>
                <a:off x="3234394" y="1879679"/>
                <a:ext cx="1794806" cy="1179095"/>
              </a:xfrm>
              <a:prstGeom prst="rect">
                <a:avLst/>
              </a:prstGeom>
              <a:solidFill>
                <a:srgbClr val="000C22"/>
              </a:solidFill>
            </p:spPr>
            <p:txBody>
              <a:bodyPr wrap="square" rtlCol="0">
                <a:spAutoFit/>
              </a:bodyPr>
              <a:lstStyle/>
              <a:p>
                <a:endParaRPr lang="ko-KR" altLang="en-US" dirty="0"/>
              </a:p>
            </p:txBody>
          </p:sp>
        </p:grpSp>
        <p:sp>
          <p:nvSpPr>
            <p:cNvPr id="19" name="TextBox 18"/>
            <p:cNvSpPr txBox="1"/>
            <p:nvPr/>
          </p:nvSpPr>
          <p:spPr>
            <a:xfrm>
              <a:off x="3136231" y="1342204"/>
              <a:ext cx="2510589" cy="22806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90000"/>
                </a:lnSpc>
              </a:pPr>
              <a:r>
                <a:rPr lang="en-US" altLang="ko-KR" sz="2800" b="1" spc="50" dirty="0" smtClean="0">
                  <a:ln w="0"/>
                  <a:solidFill>
                    <a:schemeClr val="bg2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R</a:t>
              </a:r>
              <a:r>
                <a:rPr lang="en-US" altLang="ko-KR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obotic</a:t>
              </a:r>
            </a:p>
            <a:p>
              <a:pPr>
                <a:lnSpc>
                  <a:spcPct val="90000"/>
                </a:lnSpc>
              </a:pPr>
              <a:r>
                <a:rPr lang="en-US" altLang="ko-KR" sz="2800" b="1" spc="50" dirty="0" smtClean="0">
                  <a:ln w="0"/>
                  <a:solidFill>
                    <a:schemeClr val="bg2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P</a:t>
              </a:r>
              <a:r>
                <a:rPr lang="en-US" altLang="ko-KR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rocess</a:t>
              </a:r>
            </a:p>
            <a:p>
              <a:pPr>
                <a:lnSpc>
                  <a:spcPct val="90000"/>
                </a:lnSpc>
              </a:pPr>
              <a:r>
                <a:rPr lang="en-US" altLang="ko-KR" sz="2800" b="1" spc="50" dirty="0" smtClean="0">
                  <a:ln w="0"/>
                  <a:solidFill>
                    <a:schemeClr val="bg2"/>
                  </a:solidFill>
                  <a:effectLst>
                    <a:glow rad="228600">
                      <a:schemeClr val="accent4">
                        <a:satMod val="175000"/>
                        <a:alpha val="40000"/>
                      </a:schemeClr>
                    </a:glow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A</a:t>
              </a:r>
              <a:r>
                <a:rPr lang="en-US" altLang="ko-KR" b="1" spc="50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utomation</a:t>
              </a:r>
            </a:p>
            <a:p>
              <a:pPr>
                <a:lnSpc>
                  <a:spcPct val="90000"/>
                </a:lnSpc>
              </a:pPr>
              <a:endParaRPr lang="en-US" altLang="ko-KR" b="1" spc="50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endParaRPr>
            </a:p>
            <a:p>
              <a:pPr>
                <a:lnSpc>
                  <a:spcPct val="90000"/>
                </a:lnSpc>
              </a:pPr>
              <a:r>
                <a:rPr lang="en-US" altLang="ko-KR" sz="1400" b="1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SW</a:t>
              </a:r>
              <a:r>
                <a:rPr lang="ko-KR" altLang="en-US" sz="1400" b="1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로봇을 통해</a:t>
              </a:r>
              <a:endParaRPr lang="en-US" altLang="ko-KR" sz="1400" b="1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</a:endParaRPr>
            </a:p>
            <a:p>
              <a:pPr>
                <a:lnSpc>
                  <a:spcPct val="90000"/>
                </a:lnSpc>
              </a:pPr>
              <a:r>
                <a:rPr lang="ko-KR" altLang="en-US" sz="1400" b="1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비즈니스 업무를</a:t>
              </a:r>
              <a:endParaRPr lang="en-US" altLang="ko-KR" sz="1400" b="1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</a:endParaRPr>
            </a:p>
            <a:p>
              <a:pPr>
                <a:lnSpc>
                  <a:spcPct val="90000"/>
                </a:lnSpc>
              </a:pPr>
              <a:r>
                <a:rPr lang="ko-KR" altLang="en-US" sz="1400" b="1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자동으로 실행할 수 있게</a:t>
              </a:r>
              <a:endParaRPr lang="en-US" altLang="ko-KR" sz="1400" b="1" dirty="0" smtClean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</a:endParaRPr>
            </a:p>
            <a:p>
              <a:pPr>
                <a:lnSpc>
                  <a:spcPct val="90000"/>
                </a:lnSpc>
              </a:pPr>
              <a:r>
                <a:rPr lang="ko-KR" altLang="en-US" sz="1400" b="1" dirty="0" smtClean="0">
                  <a:ln w="0"/>
                  <a:solidFill>
                    <a:schemeClr val="bg2"/>
                  </a:solidFill>
                  <a:effectLst>
                    <a:innerShdw blurRad="63500" dist="50800" dir="13500000">
                      <a:srgbClr val="000000">
                        <a:alpha val="50000"/>
                      </a:srgbClr>
                    </a:innerShdw>
                  </a:effectLst>
                  <a:latin typeface="한컴 말랑말랑 Bold" panose="020F0803000000000000" pitchFamily="50" charset="-127"/>
                  <a:ea typeface="한컴 말랑말랑 Bold" panose="020F0803000000000000" pitchFamily="50" charset="-127"/>
                </a:rPr>
                <a:t>해 주는 기술</a:t>
              </a:r>
              <a:endParaRPr lang="ko-KR" altLang="en-US" sz="1400" b="1" dirty="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594784" y="6202030"/>
            <a:ext cx="415763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6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* Stock.adobe.com(Adobe Stock) </a:t>
            </a:r>
            <a:r>
              <a:rPr lang="ko-KR" altLang="en-US" sz="16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참조 작성</a:t>
            </a:r>
            <a:endParaRPr lang="ko-KR" altLang="en-US" sz="16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642972" y="3594786"/>
            <a:ext cx="941630" cy="592503"/>
          </a:xfrm>
          <a:prstGeom prst="round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ko-KR" dirty="0" smtClean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ERP</a:t>
            </a:r>
          </a:p>
          <a:p>
            <a:pPr algn="ctr">
              <a:lnSpc>
                <a:spcPct val="90000"/>
              </a:lnSpc>
            </a:pP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(1990~ )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9991430" y="4281236"/>
            <a:ext cx="1366630" cy="592503"/>
          </a:xfrm>
          <a:prstGeom prst="roundRect">
            <a:avLst/>
          </a:prstGeom>
          <a:gradFill flip="none" rotWithShape="1">
            <a:gsLst>
              <a:gs pos="0">
                <a:schemeClr val="accent4">
                  <a:lumMod val="67000"/>
                </a:schemeClr>
              </a:gs>
              <a:gs pos="48000">
                <a:schemeClr val="accent4">
                  <a:lumMod val="97000"/>
                  <a:lumOff val="3000"/>
                </a:schemeClr>
              </a:gs>
              <a:gs pos="100000">
                <a:schemeClr val="accent4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ko-KR" dirty="0" smtClean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BPM&amp;BPO</a:t>
            </a:r>
          </a:p>
          <a:p>
            <a:pPr algn="ctr">
              <a:lnSpc>
                <a:spcPct val="90000"/>
              </a:lnSpc>
            </a:pP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(2000~ )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076583" y="5132162"/>
            <a:ext cx="941630" cy="592503"/>
          </a:xfrm>
          <a:prstGeom prst="round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altLang="ko-KR" dirty="0" smtClean="0">
                <a:ln w="0"/>
                <a:solidFill>
                  <a:schemeClr val="bg1"/>
                </a:solidFill>
                <a:effectLst>
                  <a:reflection blurRad="6350" stA="53000" endA="300" endPos="35500" dir="5400000" sy="-90000" algn="bl" rotWithShape="0"/>
                </a:effectLst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RPA</a:t>
            </a:r>
          </a:p>
          <a:p>
            <a:pPr algn="ctr">
              <a:lnSpc>
                <a:spcPct val="90000"/>
              </a:lnSpc>
            </a:pP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(2016~ )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875102" y="4213008"/>
            <a:ext cx="1709500" cy="745736"/>
          </a:xfrm>
          <a:prstGeom prst="roundRect">
            <a:avLst/>
          </a:prstGeom>
          <a:ln w="28575"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lIns="90000" rIns="90000" rtlCol="0" anchor="ctr" anchorCtr="0">
            <a:spAutoFit/>
          </a:bodyPr>
          <a:lstStyle/>
          <a:p>
            <a:pPr marL="87313" indent="-87313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경영자원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최적화</a:t>
            </a:r>
            <a:endParaRPr lang="en-US" altLang="ko-KR" sz="1400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87313" indent="-87313">
              <a:lnSpc>
                <a:spcPct val="9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업무 프로세스 혁신</a:t>
            </a:r>
            <a:endParaRPr lang="en-US" altLang="ko-KR" sz="1400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>
              <a:lnSpc>
                <a:spcPct val="90000"/>
              </a:lnSpc>
            </a:pP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(SCM</a:t>
            </a:r>
            <a:r>
              <a:rPr lang="ko-KR" altLang="en-US" sz="1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ㆍ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CRM 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등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)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9998467" y="4943302"/>
            <a:ext cx="1725575" cy="745736"/>
          </a:xfrm>
          <a:prstGeom prst="roundRect">
            <a:avLst/>
          </a:prstGeom>
          <a:ln w="28575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lIns="90000" rIns="90000" rtlCol="0" anchor="ctr" anchorCtr="0">
            <a:noAutofit/>
          </a:bodyPr>
          <a:lstStyle/>
          <a:p>
            <a:pPr marL="87313" indent="-8731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노동 비용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절감</a:t>
            </a:r>
            <a:endParaRPr lang="en-US" altLang="ko-KR" sz="1400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>
              <a:lnSpc>
                <a:spcPct val="130000"/>
              </a:lnSpc>
            </a:pP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(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콜센터</a:t>
            </a:r>
            <a:r>
              <a:rPr lang="ko-KR" altLang="en-US" sz="1400" dirty="0" smtClean="0">
                <a:latin typeface="굴림" panose="020B0600000101010101" pitchFamily="50" charset="-127"/>
                <a:ea typeface="굴림" panose="020B0600000101010101" pitchFamily="50" charset="-127"/>
              </a:rPr>
              <a:t>ㆍ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회계처리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)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7124653" y="5750384"/>
            <a:ext cx="1903861" cy="745736"/>
          </a:xfrm>
          <a:prstGeom prst="roundRect">
            <a:avLst/>
          </a:prstGeom>
          <a:ln w="28575"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0000" rIns="90000" rtlCol="0" anchor="ctr" anchorCtr="0">
            <a:noAutofit/>
          </a:bodyPr>
          <a:lstStyle/>
          <a:p>
            <a:pPr marL="87313" indent="-8731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소프트웨어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(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로봇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)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기반 </a:t>
            </a:r>
            <a:endParaRPr lang="en-US" altLang="ko-KR" sz="1400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pPr marL="87313" indent="-87313">
              <a:lnSpc>
                <a:spcPct val="130000"/>
              </a:lnSpc>
              <a:buFont typeface="Arial" panose="020B0604020202020204" pitchFamily="34" charset="0"/>
              <a:buChar char="•"/>
            </a:pP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Biz 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프로세스 자동화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grpSp>
        <p:nvGrpSpPr>
          <p:cNvPr id="28" name="그룹 230"/>
          <p:cNvGrpSpPr/>
          <p:nvPr/>
        </p:nvGrpSpPr>
        <p:grpSpPr>
          <a:xfrm rot="5400000" flipV="1">
            <a:off x="9330178" y="5072317"/>
            <a:ext cx="307663" cy="712191"/>
            <a:chOff x="6723031" y="3011488"/>
            <a:chExt cx="1851168" cy="3185424"/>
          </a:xfrm>
          <a:scene3d>
            <a:camera prst="orthographicFront">
              <a:rot lat="0" lon="1500000" rev="0"/>
            </a:camera>
            <a:lightRig rig="threePt" dir="t"/>
          </a:scene3d>
        </p:grpSpPr>
        <p:sp>
          <p:nvSpPr>
            <p:cNvPr id="34" name="자유형 33"/>
            <p:cNvSpPr/>
            <p:nvPr/>
          </p:nvSpPr>
          <p:spPr>
            <a:xfrm>
              <a:off x="7235446" y="4571315"/>
              <a:ext cx="80962" cy="1624013"/>
            </a:xfrm>
            <a:custGeom>
              <a:avLst/>
              <a:gdLst>
                <a:gd name="connsiteX0" fmla="*/ 0 w 80962"/>
                <a:gd name="connsiteY0" fmla="*/ 28575 h 1624013"/>
                <a:gd name="connsiteX1" fmla="*/ 9525 w 80962"/>
                <a:gd name="connsiteY1" fmla="*/ 1552575 h 1624013"/>
                <a:gd name="connsiteX2" fmla="*/ 80962 w 80962"/>
                <a:gd name="connsiteY2" fmla="*/ 1624013 h 1624013"/>
                <a:gd name="connsiteX3" fmla="*/ 80962 w 80962"/>
                <a:gd name="connsiteY3" fmla="*/ 0 h 1624013"/>
                <a:gd name="connsiteX4" fmla="*/ 0 w 80962"/>
                <a:gd name="connsiteY4" fmla="*/ 28575 h 162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62" h="1624013">
                  <a:moveTo>
                    <a:pt x="0" y="28575"/>
                  </a:moveTo>
                  <a:lnTo>
                    <a:pt x="9525" y="1552575"/>
                  </a:lnTo>
                  <a:lnTo>
                    <a:pt x="80962" y="1624013"/>
                  </a:lnTo>
                  <a:lnTo>
                    <a:pt x="80962" y="0"/>
                  </a:lnTo>
                  <a:lnTo>
                    <a:pt x="0" y="28575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3500000" scaled="1"/>
              <a:tileRect/>
            </a:gradFill>
            <a:ln w="19050">
              <a:noFill/>
              <a:headEnd type="oval"/>
              <a:tailEnd type="oval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5" name="자유형 34"/>
            <p:cNvSpPr/>
            <p:nvPr/>
          </p:nvSpPr>
          <p:spPr>
            <a:xfrm>
              <a:off x="6768254" y="3017520"/>
              <a:ext cx="1805945" cy="3179392"/>
            </a:xfrm>
            <a:custGeom>
              <a:avLst/>
              <a:gdLst>
                <a:gd name="connsiteX0" fmla="*/ 929640 w 1805940"/>
                <a:gd name="connsiteY0" fmla="*/ 0 h 3177540"/>
                <a:gd name="connsiteX1" fmla="*/ 0 w 1805940"/>
                <a:gd name="connsiteY1" fmla="*/ 1630680 h 3177540"/>
                <a:gd name="connsiteX2" fmla="*/ 541020 w 1805940"/>
                <a:gd name="connsiteY2" fmla="*/ 1584960 h 3177540"/>
                <a:gd name="connsiteX3" fmla="*/ 563880 w 1805940"/>
                <a:gd name="connsiteY3" fmla="*/ 3177540 h 3177540"/>
                <a:gd name="connsiteX4" fmla="*/ 1272540 w 1805940"/>
                <a:gd name="connsiteY4" fmla="*/ 3025140 h 3177540"/>
                <a:gd name="connsiteX5" fmla="*/ 1264920 w 1805940"/>
                <a:gd name="connsiteY5" fmla="*/ 1501140 h 3177540"/>
                <a:gd name="connsiteX6" fmla="*/ 1805940 w 1805940"/>
                <a:gd name="connsiteY6" fmla="*/ 1463040 h 3177540"/>
                <a:gd name="connsiteX7" fmla="*/ 929640 w 1805940"/>
                <a:gd name="connsiteY7" fmla="*/ 0 h 3177540"/>
                <a:gd name="connsiteX0" fmla="*/ 929640 w 1805940"/>
                <a:gd name="connsiteY0" fmla="*/ 0 h 3179388"/>
                <a:gd name="connsiteX1" fmla="*/ 0 w 1805940"/>
                <a:gd name="connsiteY1" fmla="*/ 1630680 h 3179388"/>
                <a:gd name="connsiteX2" fmla="*/ 541020 w 1805940"/>
                <a:gd name="connsiteY2" fmla="*/ 1584960 h 3179388"/>
                <a:gd name="connsiteX3" fmla="*/ 549060 w 1805940"/>
                <a:gd name="connsiteY3" fmla="*/ 3179388 h 3179388"/>
                <a:gd name="connsiteX4" fmla="*/ 1272540 w 1805940"/>
                <a:gd name="connsiteY4" fmla="*/ 3025140 h 3179388"/>
                <a:gd name="connsiteX5" fmla="*/ 1264920 w 1805940"/>
                <a:gd name="connsiteY5" fmla="*/ 1501140 h 3179388"/>
                <a:gd name="connsiteX6" fmla="*/ 1805940 w 1805940"/>
                <a:gd name="connsiteY6" fmla="*/ 1463040 h 3179388"/>
                <a:gd name="connsiteX7" fmla="*/ 929640 w 1805940"/>
                <a:gd name="connsiteY7" fmla="*/ 0 h 3179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5940" h="3179388">
                  <a:moveTo>
                    <a:pt x="929640" y="0"/>
                  </a:moveTo>
                  <a:lnTo>
                    <a:pt x="0" y="1630680"/>
                  </a:lnTo>
                  <a:lnTo>
                    <a:pt x="541020" y="1584960"/>
                  </a:lnTo>
                  <a:lnTo>
                    <a:pt x="549060" y="3179388"/>
                  </a:lnTo>
                  <a:lnTo>
                    <a:pt x="1272540" y="3025140"/>
                  </a:lnTo>
                  <a:lnTo>
                    <a:pt x="1264920" y="1501140"/>
                  </a:lnTo>
                  <a:lnTo>
                    <a:pt x="1805940" y="1463040"/>
                  </a:lnTo>
                  <a:lnTo>
                    <a:pt x="92964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3500000" scaled="1"/>
              <a:tileRect/>
            </a:gradFill>
            <a:ln w="19050">
              <a:noFill/>
              <a:headEnd type="oval"/>
              <a:tailEnd type="oval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6" name="자유형 35"/>
            <p:cNvSpPr/>
            <p:nvPr/>
          </p:nvSpPr>
          <p:spPr>
            <a:xfrm>
              <a:off x="6723031" y="3020183"/>
              <a:ext cx="976040" cy="1630226"/>
            </a:xfrm>
            <a:custGeom>
              <a:avLst/>
              <a:gdLst>
                <a:gd name="connsiteX0" fmla="*/ 942975 w 942975"/>
                <a:gd name="connsiteY0" fmla="*/ 0 h 1628775"/>
                <a:gd name="connsiteX1" fmla="*/ 828675 w 942975"/>
                <a:gd name="connsiteY1" fmla="*/ 28575 h 1628775"/>
                <a:gd name="connsiteX2" fmla="*/ 0 w 942975"/>
                <a:gd name="connsiteY2" fmla="*/ 1547813 h 1628775"/>
                <a:gd name="connsiteX3" fmla="*/ 19050 w 942975"/>
                <a:gd name="connsiteY3" fmla="*/ 1628775 h 1628775"/>
                <a:gd name="connsiteX4" fmla="*/ 942975 w 942975"/>
                <a:gd name="connsiteY4" fmla="*/ 0 h 1628775"/>
                <a:gd name="connsiteX0" fmla="*/ 956544 w 956544"/>
                <a:gd name="connsiteY0" fmla="*/ 0 h 1628018"/>
                <a:gd name="connsiteX1" fmla="*/ 828675 w 956544"/>
                <a:gd name="connsiteY1" fmla="*/ 27818 h 1628018"/>
                <a:gd name="connsiteX2" fmla="*/ 0 w 956544"/>
                <a:gd name="connsiteY2" fmla="*/ 1547056 h 1628018"/>
                <a:gd name="connsiteX3" fmla="*/ 19050 w 956544"/>
                <a:gd name="connsiteY3" fmla="*/ 1628018 h 1628018"/>
                <a:gd name="connsiteX4" fmla="*/ 956544 w 956544"/>
                <a:gd name="connsiteY4" fmla="*/ 0 h 1628018"/>
                <a:gd name="connsiteX0" fmla="*/ 968896 w 968896"/>
                <a:gd name="connsiteY0" fmla="*/ 0 h 1628018"/>
                <a:gd name="connsiteX1" fmla="*/ 841027 w 968896"/>
                <a:gd name="connsiteY1" fmla="*/ 27818 h 1628018"/>
                <a:gd name="connsiteX2" fmla="*/ 0 w 968896"/>
                <a:gd name="connsiteY2" fmla="*/ 1526307 h 1628018"/>
                <a:gd name="connsiteX3" fmla="*/ 31402 w 968896"/>
                <a:gd name="connsiteY3" fmla="*/ 1628018 h 1628018"/>
                <a:gd name="connsiteX4" fmla="*/ 968896 w 968896"/>
                <a:gd name="connsiteY4" fmla="*/ 0 h 1628018"/>
                <a:gd name="connsiteX0" fmla="*/ 976040 w 976040"/>
                <a:gd name="connsiteY0" fmla="*/ 0 h 1628018"/>
                <a:gd name="connsiteX1" fmla="*/ 848171 w 976040"/>
                <a:gd name="connsiteY1" fmla="*/ 27818 h 1628018"/>
                <a:gd name="connsiteX2" fmla="*/ 0 w 976040"/>
                <a:gd name="connsiteY2" fmla="*/ 1512020 h 1628018"/>
                <a:gd name="connsiteX3" fmla="*/ 38546 w 976040"/>
                <a:gd name="connsiteY3" fmla="*/ 1628018 h 1628018"/>
                <a:gd name="connsiteX4" fmla="*/ 976040 w 976040"/>
                <a:gd name="connsiteY4" fmla="*/ 0 h 1628018"/>
                <a:gd name="connsiteX0" fmla="*/ 976040 w 976040"/>
                <a:gd name="connsiteY0" fmla="*/ 0 h 1630226"/>
                <a:gd name="connsiteX1" fmla="*/ 848171 w 976040"/>
                <a:gd name="connsiteY1" fmla="*/ 27818 h 1630226"/>
                <a:gd name="connsiteX2" fmla="*/ 0 w 976040"/>
                <a:gd name="connsiteY2" fmla="*/ 1512020 h 1630226"/>
                <a:gd name="connsiteX3" fmla="*/ 44958 w 976040"/>
                <a:gd name="connsiteY3" fmla="*/ 1630226 h 1630226"/>
                <a:gd name="connsiteX4" fmla="*/ 976040 w 976040"/>
                <a:gd name="connsiteY4" fmla="*/ 0 h 1630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040" h="1630226">
                  <a:moveTo>
                    <a:pt x="976040" y="0"/>
                  </a:moveTo>
                  <a:lnTo>
                    <a:pt x="848171" y="27818"/>
                  </a:lnTo>
                  <a:lnTo>
                    <a:pt x="0" y="1512020"/>
                  </a:lnTo>
                  <a:lnTo>
                    <a:pt x="44958" y="1630226"/>
                  </a:lnTo>
                  <a:lnTo>
                    <a:pt x="97604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3500000" scaled="1"/>
              <a:tileRect/>
            </a:gradFill>
            <a:ln w="19050">
              <a:noFill/>
              <a:headEnd type="oval"/>
              <a:tailEnd type="oval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7" name="자유형 36"/>
            <p:cNvSpPr/>
            <p:nvPr/>
          </p:nvSpPr>
          <p:spPr>
            <a:xfrm>
              <a:off x="7304634" y="3011488"/>
              <a:ext cx="952228" cy="932346"/>
            </a:xfrm>
            <a:custGeom>
              <a:avLst/>
              <a:gdLst>
                <a:gd name="connsiteX0" fmla="*/ 0 w 952500"/>
                <a:gd name="connsiteY0" fmla="*/ 488950 h 946150"/>
                <a:gd name="connsiteX1" fmla="*/ 146050 w 952500"/>
                <a:gd name="connsiteY1" fmla="*/ 488950 h 946150"/>
                <a:gd name="connsiteX2" fmla="*/ 952500 w 952500"/>
                <a:gd name="connsiteY2" fmla="*/ 946150 h 946150"/>
                <a:gd name="connsiteX3" fmla="*/ 393700 w 952500"/>
                <a:gd name="connsiteY3" fmla="*/ 0 h 946150"/>
                <a:gd name="connsiteX4" fmla="*/ 285750 w 952500"/>
                <a:gd name="connsiteY4" fmla="*/ 25400 h 946150"/>
                <a:gd name="connsiteX5" fmla="*/ 0 w 952500"/>
                <a:gd name="connsiteY5" fmla="*/ 488950 h 946150"/>
                <a:gd name="connsiteX0" fmla="*/ 0 w 952500"/>
                <a:gd name="connsiteY0" fmla="*/ 488950 h 946150"/>
                <a:gd name="connsiteX1" fmla="*/ 146050 w 952500"/>
                <a:gd name="connsiteY1" fmla="*/ 488950 h 946150"/>
                <a:gd name="connsiteX2" fmla="*/ 952500 w 952500"/>
                <a:gd name="connsiteY2" fmla="*/ 946150 h 946150"/>
                <a:gd name="connsiteX3" fmla="*/ 393700 w 952500"/>
                <a:gd name="connsiteY3" fmla="*/ 0 h 946150"/>
                <a:gd name="connsiteX4" fmla="*/ 264170 w 952500"/>
                <a:gd name="connsiteY4" fmla="*/ 35682 h 946150"/>
                <a:gd name="connsiteX5" fmla="*/ 0 w 952500"/>
                <a:gd name="connsiteY5" fmla="*/ 488950 h 946150"/>
                <a:gd name="connsiteX0" fmla="*/ 0 w 952748"/>
                <a:gd name="connsiteY0" fmla="*/ 493142 h 946150"/>
                <a:gd name="connsiteX1" fmla="*/ 146298 w 952748"/>
                <a:gd name="connsiteY1" fmla="*/ 488950 h 946150"/>
                <a:gd name="connsiteX2" fmla="*/ 952748 w 952748"/>
                <a:gd name="connsiteY2" fmla="*/ 946150 h 946150"/>
                <a:gd name="connsiteX3" fmla="*/ 393948 w 952748"/>
                <a:gd name="connsiteY3" fmla="*/ 0 h 946150"/>
                <a:gd name="connsiteX4" fmla="*/ 264418 w 952748"/>
                <a:gd name="connsiteY4" fmla="*/ 35682 h 946150"/>
                <a:gd name="connsiteX5" fmla="*/ 0 w 952748"/>
                <a:gd name="connsiteY5" fmla="*/ 493142 h 946150"/>
                <a:gd name="connsiteX0" fmla="*/ 0 w 950367"/>
                <a:gd name="connsiteY0" fmla="*/ 495524 h 946150"/>
                <a:gd name="connsiteX1" fmla="*/ 143917 w 950367"/>
                <a:gd name="connsiteY1" fmla="*/ 488950 h 946150"/>
                <a:gd name="connsiteX2" fmla="*/ 950367 w 950367"/>
                <a:gd name="connsiteY2" fmla="*/ 946150 h 946150"/>
                <a:gd name="connsiteX3" fmla="*/ 391567 w 950367"/>
                <a:gd name="connsiteY3" fmla="*/ 0 h 946150"/>
                <a:gd name="connsiteX4" fmla="*/ 262037 w 950367"/>
                <a:gd name="connsiteY4" fmla="*/ 35682 h 946150"/>
                <a:gd name="connsiteX5" fmla="*/ 0 w 950367"/>
                <a:gd name="connsiteY5" fmla="*/ 495524 h 946150"/>
                <a:gd name="connsiteX0" fmla="*/ 0 w 952228"/>
                <a:gd name="connsiteY0" fmla="*/ 495524 h 932346"/>
                <a:gd name="connsiteX1" fmla="*/ 143917 w 952228"/>
                <a:gd name="connsiteY1" fmla="*/ 488950 h 932346"/>
                <a:gd name="connsiteX2" fmla="*/ 952228 w 952228"/>
                <a:gd name="connsiteY2" fmla="*/ 932346 h 932346"/>
                <a:gd name="connsiteX3" fmla="*/ 391567 w 952228"/>
                <a:gd name="connsiteY3" fmla="*/ 0 h 932346"/>
                <a:gd name="connsiteX4" fmla="*/ 262037 w 952228"/>
                <a:gd name="connsiteY4" fmla="*/ 35682 h 932346"/>
                <a:gd name="connsiteX5" fmla="*/ 0 w 952228"/>
                <a:gd name="connsiteY5" fmla="*/ 495524 h 93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228" h="932346">
                  <a:moveTo>
                    <a:pt x="0" y="495524"/>
                  </a:moveTo>
                  <a:lnTo>
                    <a:pt x="143917" y="488950"/>
                  </a:lnTo>
                  <a:lnTo>
                    <a:pt x="952228" y="932346"/>
                  </a:lnTo>
                  <a:lnTo>
                    <a:pt x="391567" y="0"/>
                  </a:lnTo>
                  <a:lnTo>
                    <a:pt x="262037" y="35682"/>
                  </a:lnTo>
                  <a:lnTo>
                    <a:pt x="0" y="49552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51000"/>
                  </a:schemeClr>
                </a:gs>
              </a:gsLst>
              <a:lin ang="5400000" scaled="1"/>
              <a:tileRect/>
            </a:gradFill>
            <a:ln w="19050">
              <a:noFill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grpSp>
        <p:nvGrpSpPr>
          <p:cNvPr id="29" name="그룹 230"/>
          <p:cNvGrpSpPr/>
          <p:nvPr/>
        </p:nvGrpSpPr>
        <p:grpSpPr>
          <a:xfrm rot="-5400000" flipV="1">
            <a:off x="9064531" y="4129042"/>
            <a:ext cx="307661" cy="751153"/>
            <a:chOff x="6723031" y="3011488"/>
            <a:chExt cx="1851153" cy="3185420"/>
          </a:xfrm>
        </p:grpSpPr>
        <p:sp>
          <p:nvSpPr>
            <p:cNvPr id="30" name="자유형 29"/>
            <p:cNvSpPr/>
            <p:nvPr/>
          </p:nvSpPr>
          <p:spPr>
            <a:xfrm>
              <a:off x="7235446" y="4571315"/>
              <a:ext cx="80962" cy="1624013"/>
            </a:xfrm>
            <a:custGeom>
              <a:avLst/>
              <a:gdLst>
                <a:gd name="connsiteX0" fmla="*/ 0 w 80962"/>
                <a:gd name="connsiteY0" fmla="*/ 28575 h 1624013"/>
                <a:gd name="connsiteX1" fmla="*/ 9525 w 80962"/>
                <a:gd name="connsiteY1" fmla="*/ 1552575 h 1624013"/>
                <a:gd name="connsiteX2" fmla="*/ 80962 w 80962"/>
                <a:gd name="connsiteY2" fmla="*/ 1624013 h 1624013"/>
                <a:gd name="connsiteX3" fmla="*/ 80962 w 80962"/>
                <a:gd name="connsiteY3" fmla="*/ 0 h 1624013"/>
                <a:gd name="connsiteX4" fmla="*/ 0 w 80962"/>
                <a:gd name="connsiteY4" fmla="*/ 28575 h 16240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0962" h="1624013">
                  <a:moveTo>
                    <a:pt x="0" y="28575"/>
                  </a:moveTo>
                  <a:lnTo>
                    <a:pt x="9525" y="1552575"/>
                  </a:lnTo>
                  <a:lnTo>
                    <a:pt x="80962" y="1624013"/>
                  </a:lnTo>
                  <a:lnTo>
                    <a:pt x="80962" y="0"/>
                  </a:lnTo>
                  <a:lnTo>
                    <a:pt x="0" y="28575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3500000" scaled="1"/>
              <a:tileRect/>
            </a:gradFill>
            <a:ln w="19050">
              <a:noFill/>
              <a:headEnd type="oval"/>
              <a:tailEnd type="oval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1" name="자유형 30"/>
            <p:cNvSpPr/>
            <p:nvPr/>
          </p:nvSpPr>
          <p:spPr>
            <a:xfrm>
              <a:off x="6768244" y="3017520"/>
              <a:ext cx="1805940" cy="3179388"/>
            </a:xfrm>
            <a:custGeom>
              <a:avLst/>
              <a:gdLst>
                <a:gd name="connsiteX0" fmla="*/ 929640 w 1805940"/>
                <a:gd name="connsiteY0" fmla="*/ 0 h 3177540"/>
                <a:gd name="connsiteX1" fmla="*/ 0 w 1805940"/>
                <a:gd name="connsiteY1" fmla="*/ 1630680 h 3177540"/>
                <a:gd name="connsiteX2" fmla="*/ 541020 w 1805940"/>
                <a:gd name="connsiteY2" fmla="*/ 1584960 h 3177540"/>
                <a:gd name="connsiteX3" fmla="*/ 563880 w 1805940"/>
                <a:gd name="connsiteY3" fmla="*/ 3177540 h 3177540"/>
                <a:gd name="connsiteX4" fmla="*/ 1272540 w 1805940"/>
                <a:gd name="connsiteY4" fmla="*/ 3025140 h 3177540"/>
                <a:gd name="connsiteX5" fmla="*/ 1264920 w 1805940"/>
                <a:gd name="connsiteY5" fmla="*/ 1501140 h 3177540"/>
                <a:gd name="connsiteX6" fmla="*/ 1805940 w 1805940"/>
                <a:gd name="connsiteY6" fmla="*/ 1463040 h 3177540"/>
                <a:gd name="connsiteX7" fmla="*/ 929640 w 1805940"/>
                <a:gd name="connsiteY7" fmla="*/ 0 h 3177540"/>
                <a:gd name="connsiteX0" fmla="*/ 929640 w 1805940"/>
                <a:gd name="connsiteY0" fmla="*/ 0 h 3179388"/>
                <a:gd name="connsiteX1" fmla="*/ 0 w 1805940"/>
                <a:gd name="connsiteY1" fmla="*/ 1630680 h 3179388"/>
                <a:gd name="connsiteX2" fmla="*/ 541020 w 1805940"/>
                <a:gd name="connsiteY2" fmla="*/ 1584960 h 3179388"/>
                <a:gd name="connsiteX3" fmla="*/ 549060 w 1805940"/>
                <a:gd name="connsiteY3" fmla="*/ 3179388 h 3179388"/>
                <a:gd name="connsiteX4" fmla="*/ 1272540 w 1805940"/>
                <a:gd name="connsiteY4" fmla="*/ 3025140 h 3179388"/>
                <a:gd name="connsiteX5" fmla="*/ 1264920 w 1805940"/>
                <a:gd name="connsiteY5" fmla="*/ 1501140 h 3179388"/>
                <a:gd name="connsiteX6" fmla="*/ 1805940 w 1805940"/>
                <a:gd name="connsiteY6" fmla="*/ 1463040 h 3179388"/>
                <a:gd name="connsiteX7" fmla="*/ 929640 w 1805940"/>
                <a:gd name="connsiteY7" fmla="*/ 0 h 31793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805940" h="3179388">
                  <a:moveTo>
                    <a:pt x="929640" y="0"/>
                  </a:moveTo>
                  <a:lnTo>
                    <a:pt x="0" y="1630680"/>
                  </a:lnTo>
                  <a:lnTo>
                    <a:pt x="541020" y="1584960"/>
                  </a:lnTo>
                  <a:lnTo>
                    <a:pt x="549060" y="3179388"/>
                  </a:lnTo>
                  <a:lnTo>
                    <a:pt x="1272540" y="3025140"/>
                  </a:lnTo>
                  <a:lnTo>
                    <a:pt x="1264920" y="1501140"/>
                  </a:lnTo>
                  <a:lnTo>
                    <a:pt x="1805940" y="1463040"/>
                  </a:lnTo>
                  <a:lnTo>
                    <a:pt x="92964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3500000" scaled="1"/>
              <a:tileRect/>
            </a:gradFill>
            <a:ln w="19050">
              <a:noFill/>
              <a:headEnd type="oval"/>
              <a:tailEnd type="oval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2" name="자유형 31"/>
            <p:cNvSpPr/>
            <p:nvPr/>
          </p:nvSpPr>
          <p:spPr>
            <a:xfrm>
              <a:off x="6723031" y="3020183"/>
              <a:ext cx="976040" cy="1630226"/>
            </a:xfrm>
            <a:custGeom>
              <a:avLst/>
              <a:gdLst>
                <a:gd name="connsiteX0" fmla="*/ 942975 w 942975"/>
                <a:gd name="connsiteY0" fmla="*/ 0 h 1628775"/>
                <a:gd name="connsiteX1" fmla="*/ 828675 w 942975"/>
                <a:gd name="connsiteY1" fmla="*/ 28575 h 1628775"/>
                <a:gd name="connsiteX2" fmla="*/ 0 w 942975"/>
                <a:gd name="connsiteY2" fmla="*/ 1547813 h 1628775"/>
                <a:gd name="connsiteX3" fmla="*/ 19050 w 942975"/>
                <a:gd name="connsiteY3" fmla="*/ 1628775 h 1628775"/>
                <a:gd name="connsiteX4" fmla="*/ 942975 w 942975"/>
                <a:gd name="connsiteY4" fmla="*/ 0 h 1628775"/>
                <a:gd name="connsiteX0" fmla="*/ 956544 w 956544"/>
                <a:gd name="connsiteY0" fmla="*/ 0 h 1628018"/>
                <a:gd name="connsiteX1" fmla="*/ 828675 w 956544"/>
                <a:gd name="connsiteY1" fmla="*/ 27818 h 1628018"/>
                <a:gd name="connsiteX2" fmla="*/ 0 w 956544"/>
                <a:gd name="connsiteY2" fmla="*/ 1547056 h 1628018"/>
                <a:gd name="connsiteX3" fmla="*/ 19050 w 956544"/>
                <a:gd name="connsiteY3" fmla="*/ 1628018 h 1628018"/>
                <a:gd name="connsiteX4" fmla="*/ 956544 w 956544"/>
                <a:gd name="connsiteY4" fmla="*/ 0 h 1628018"/>
                <a:gd name="connsiteX0" fmla="*/ 968896 w 968896"/>
                <a:gd name="connsiteY0" fmla="*/ 0 h 1628018"/>
                <a:gd name="connsiteX1" fmla="*/ 841027 w 968896"/>
                <a:gd name="connsiteY1" fmla="*/ 27818 h 1628018"/>
                <a:gd name="connsiteX2" fmla="*/ 0 w 968896"/>
                <a:gd name="connsiteY2" fmla="*/ 1526307 h 1628018"/>
                <a:gd name="connsiteX3" fmla="*/ 31402 w 968896"/>
                <a:gd name="connsiteY3" fmla="*/ 1628018 h 1628018"/>
                <a:gd name="connsiteX4" fmla="*/ 968896 w 968896"/>
                <a:gd name="connsiteY4" fmla="*/ 0 h 1628018"/>
                <a:gd name="connsiteX0" fmla="*/ 976040 w 976040"/>
                <a:gd name="connsiteY0" fmla="*/ 0 h 1628018"/>
                <a:gd name="connsiteX1" fmla="*/ 848171 w 976040"/>
                <a:gd name="connsiteY1" fmla="*/ 27818 h 1628018"/>
                <a:gd name="connsiteX2" fmla="*/ 0 w 976040"/>
                <a:gd name="connsiteY2" fmla="*/ 1512020 h 1628018"/>
                <a:gd name="connsiteX3" fmla="*/ 38546 w 976040"/>
                <a:gd name="connsiteY3" fmla="*/ 1628018 h 1628018"/>
                <a:gd name="connsiteX4" fmla="*/ 976040 w 976040"/>
                <a:gd name="connsiteY4" fmla="*/ 0 h 1628018"/>
                <a:gd name="connsiteX0" fmla="*/ 976040 w 976040"/>
                <a:gd name="connsiteY0" fmla="*/ 0 h 1630226"/>
                <a:gd name="connsiteX1" fmla="*/ 848171 w 976040"/>
                <a:gd name="connsiteY1" fmla="*/ 27818 h 1630226"/>
                <a:gd name="connsiteX2" fmla="*/ 0 w 976040"/>
                <a:gd name="connsiteY2" fmla="*/ 1512020 h 1630226"/>
                <a:gd name="connsiteX3" fmla="*/ 44958 w 976040"/>
                <a:gd name="connsiteY3" fmla="*/ 1630226 h 1630226"/>
                <a:gd name="connsiteX4" fmla="*/ 976040 w 976040"/>
                <a:gd name="connsiteY4" fmla="*/ 0 h 16302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76040" h="1630226">
                  <a:moveTo>
                    <a:pt x="976040" y="0"/>
                  </a:moveTo>
                  <a:lnTo>
                    <a:pt x="848171" y="27818"/>
                  </a:lnTo>
                  <a:lnTo>
                    <a:pt x="0" y="1512020"/>
                  </a:lnTo>
                  <a:lnTo>
                    <a:pt x="44958" y="1630226"/>
                  </a:lnTo>
                  <a:lnTo>
                    <a:pt x="976040" y="0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lumMod val="65000"/>
                  </a:schemeClr>
                </a:gs>
                <a:gs pos="100000">
                  <a:schemeClr val="bg1">
                    <a:lumMod val="50000"/>
                  </a:schemeClr>
                </a:gs>
                <a:gs pos="0">
                  <a:schemeClr val="tx1">
                    <a:lumMod val="75000"/>
                    <a:lumOff val="25000"/>
                  </a:schemeClr>
                </a:gs>
              </a:gsLst>
              <a:lin ang="13500000" scaled="1"/>
              <a:tileRect/>
            </a:gradFill>
            <a:ln w="19050">
              <a:noFill/>
              <a:headEnd type="oval"/>
              <a:tailEnd type="oval"/>
            </a:ln>
            <a:effectLst>
              <a:outerShdw blurRad="50800" dist="12700" dir="2700000" algn="tl" rotWithShape="0">
                <a:prstClr val="black">
                  <a:alpha val="40000"/>
                </a:prstClr>
              </a:outerShd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  <p:sp>
          <p:nvSpPr>
            <p:cNvPr id="33" name="자유형 32"/>
            <p:cNvSpPr/>
            <p:nvPr/>
          </p:nvSpPr>
          <p:spPr>
            <a:xfrm>
              <a:off x="7304634" y="3011488"/>
              <a:ext cx="952228" cy="932346"/>
            </a:xfrm>
            <a:custGeom>
              <a:avLst/>
              <a:gdLst>
                <a:gd name="connsiteX0" fmla="*/ 0 w 952500"/>
                <a:gd name="connsiteY0" fmla="*/ 488950 h 946150"/>
                <a:gd name="connsiteX1" fmla="*/ 146050 w 952500"/>
                <a:gd name="connsiteY1" fmla="*/ 488950 h 946150"/>
                <a:gd name="connsiteX2" fmla="*/ 952500 w 952500"/>
                <a:gd name="connsiteY2" fmla="*/ 946150 h 946150"/>
                <a:gd name="connsiteX3" fmla="*/ 393700 w 952500"/>
                <a:gd name="connsiteY3" fmla="*/ 0 h 946150"/>
                <a:gd name="connsiteX4" fmla="*/ 285750 w 952500"/>
                <a:gd name="connsiteY4" fmla="*/ 25400 h 946150"/>
                <a:gd name="connsiteX5" fmla="*/ 0 w 952500"/>
                <a:gd name="connsiteY5" fmla="*/ 488950 h 946150"/>
                <a:gd name="connsiteX0" fmla="*/ 0 w 952500"/>
                <a:gd name="connsiteY0" fmla="*/ 488950 h 946150"/>
                <a:gd name="connsiteX1" fmla="*/ 146050 w 952500"/>
                <a:gd name="connsiteY1" fmla="*/ 488950 h 946150"/>
                <a:gd name="connsiteX2" fmla="*/ 952500 w 952500"/>
                <a:gd name="connsiteY2" fmla="*/ 946150 h 946150"/>
                <a:gd name="connsiteX3" fmla="*/ 393700 w 952500"/>
                <a:gd name="connsiteY3" fmla="*/ 0 h 946150"/>
                <a:gd name="connsiteX4" fmla="*/ 264170 w 952500"/>
                <a:gd name="connsiteY4" fmla="*/ 35682 h 946150"/>
                <a:gd name="connsiteX5" fmla="*/ 0 w 952500"/>
                <a:gd name="connsiteY5" fmla="*/ 488950 h 946150"/>
                <a:gd name="connsiteX0" fmla="*/ 0 w 952748"/>
                <a:gd name="connsiteY0" fmla="*/ 493142 h 946150"/>
                <a:gd name="connsiteX1" fmla="*/ 146298 w 952748"/>
                <a:gd name="connsiteY1" fmla="*/ 488950 h 946150"/>
                <a:gd name="connsiteX2" fmla="*/ 952748 w 952748"/>
                <a:gd name="connsiteY2" fmla="*/ 946150 h 946150"/>
                <a:gd name="connsiteX3" fmla="*/ 393948 w 952748"/>
                <a:gd name="connsiteY3" fmla="*/ 0 h 946150"/>
                <a:gd name="connsiteX4" fmla="*/ 264418 w 952748"/>
                <a:gd name="connsiteY4" fmla="*/ 35682 h 946150"/>
                <a:gd name="connsiteX5" fmla="*/ 0 w 952748"/>
                <a:gd name="connsiteY5" fmla="*/ 493142 h 946150"/>
                <a:gd name="connsiteX0" fmla="*/ 0 w 950367"/>
                <a:gd name="connsiteY0" fmla="*/ 495524 h 946150"/>
                <a:gd name="connsiteX1" fmla="*/ 143917 w 950367"/>
                <a:gd name="connsiteY1" fmla="*/ 488950 h 946150"/>
                <a:gd name="connsiteX2" fmla="*/ 950367 w 950367"/>
                <a:gd name="connsiteY2" fmla="*/ 946150 h 946150"/>
                <a:gd name="connsiteX3" fmla="*/ 391567 w 950367"/>
                <a:gd name="connsiteY3" fmla="*/ 0 h 946150"/>
                <a:gd name="connsiteX4" fmla="*/ 262037 w 950367"/>
                <a:gd name="connsiteY4" fmla="*/ 35682 h 946150"/>
                <a:gd name="connsiteX5" fmla="*/ 0 w 950367"/>
                <a:gd name="connsiteY5" fmla="*/ 495524 h 946150"/>
                <a:gd name="connsiteX0" fmla="*/ 0 w 952228"/>
                <a:gd name="connsiteY0" fmla="*/ 495524 h 932346"/>
                <a:gd name="connsiteX1" fmla="*/ 143917 w 952228"/>
                <a:gd name="connsiteY1" fmla="*/ 488950 h 932346"/>
                <a:gd name="connsiteX2" fmla="*/ 952228 w 952228"/>
                <a:gd name="connsiteY2" fmla="*/ 932346 h 932346"/>
                <a:gd name="connsiteX3" fmla="*/ 391567 w 952228"/>
                <a:gd name="connsiteY3" fmla="*/ 0 h 932346"/>
                <a:gd name="connsiteX4" fmla="*/ 262037 w 952228"/>
                <a:gd name="connsiteY4" fmla="*/ 35682 h 932346"/>
                <a:gd name="connsiteX5" fmla="*/ 0 w 952228"/>
                <a:gd name="connsiteY5" fmla="*/ 495524 h 9323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52228" h="932346">
                  <a:moveTo>
                    <a:pt x="0" y="495524"/>
                  </a:moveTo>
                  <a:lnTo>
                    <a:pt x="143917" y="488950"/>
                  </a:lnTo>
                  <a:lnTo>
                    <a:pt x="952228" y="932346"/>
                  </a:lnTo>
                  <a:lnTo>
                    <a:pt x="391567" y="0"/>
                  </a:lnTo>
                  <a:lnTo>
                    <a:pt x="262037" y="35682"/>
                  </a:lnTo>
                  <a:lnTo>
                    <a:pt x="0" y="495524"/>
                  </a:lnTo>
                  <a:close/>
                </a:path>
              </a:pathLst>
            </a:custGeom>
            <a:gradFill flip="none" rotWithShape="1">
              <a:gsLst>
                <a:gs pos="100000">
                  <a:schemeClr val="bg1">
                    <a:alpha val="0"/>
                  </a:schemeClr>
                </a:gs>
                <a:gs pos="0">
                  <a:schemeClr val="bg1">
                    <a:lumMod val="95000"/>
                    <a:alpha val="51000"/>
                  </a:schemeClr>
                </a:gs>
              </a:gsLst>
              <a:lin ang="5400000" scaled="1"/>
              <a:tileRect/>
            </a:gradFill>
            <a:ln w="19050">
              <a:noFill/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ko-KR" altLang="en-US" dirty="0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9214633" y="5837708"/>
            <a:ext cx="2695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* </a:t>
            </a:r>
            <a:r>
              <a:rPr lang="ko-KR" altLang="en-US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포스코 경영연구원</a:t>
            </a:r>
            <a:r>
              <a:rPr lang="en-US" altLang="ko-KR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(2017), “</a:t>
            </a:r>
            <a:r>
              <a:rPr lang="ko-KR" altLang="en-US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로봇과 비즈</a:t>
            </a:r>
            <a:endParaRPr lang="en-US" altLang="ko-KR" sz="1400" spc="-150" dirty="0" smtClean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  <a:p>
            <a:r>
              <a:rPr lang="en-US" altLang="ko-KR" sz="1400" spc="-15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</a:t>
            </a:r>
            <a:r>
              <a:rPr lang="en-US" altLang="ko-KR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   </a:t>
            </a:r>
            <a:r>
              <a:rPr lang="ko-KR" altLang="en-US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니스의 융합</a:t>
            </a:r>
            <a:r>
              <a:rPr lang="en-US" altLang="ko-KR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, </a:t>
            </a:r>
            <a:r>
              <a:rPr lang="ko-KR" altLang="en-US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로봇 프로세스 자동화</a:t>
            </a:r>
            <a:r>
              <a:rPr lang="en-US" altLang="ko-KR" sz="1400" spc="-15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(RPA)</a:t>
            </a:r>
            <a:endParaRPr lang="ko-KR" altLang="en-US" sz="1400" spc="-15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9018213" y="3643355"/>
            <a:ext cx="2077309" cy="510778"/>
          </a:xfrm>
          <a:prstGeom prst="roundRect">
            <a:avLst/>
          </a:prstGeom>
          <a:noFill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l"/>
            </a:pPr>
            <a:r>
              <a:rPr lang="ko-KR" altLang="en-US" sz="1600" dirty="0" smtClean="0"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Arial" pitchFamily="34" charset="0"/>
              </a:rPr>
              <a:t>사무자동화 트렌드</a:t>
            </a:r>
            <a:endParaRPr lang="en-US" altLang="ko-KR" sz="1200" dirty="0" smtClean="0">
              <a:solidFill>
                <a:srgbClr val="C00000"/>
              </a:solidFill>
              <a:latin typeface="나눔스퀘어라운드 Bold" panose="020B0600000101010101" pitchFamily="50" charset="-127"/>
              <a:ea typeface="나눔스퀘어라운드 Bold" panose="020B0600000101010101" pitchFamily="50" charset="-127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998178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02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_2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en-US" altLang="ko-KR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8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72007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32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직사각형 32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특징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279992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ko-KR" sz="2000" dirty="0" smtClean="0"/>
              <a:t>RPA</a:t>
            </a:r>
            <a:r>
              <a:rPr lang="ko-KR" altLang="en-US" sz="2000" dirty="0" smtClean="0"/>
              <a:t>는 업무처리 방식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오류 발생 요건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접근방식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활용방식 등에서 인간의 작업 또는 기존의 </a:t>
            </a:r>
            <a:r>
              <a:rPr lang="en-US" altLang="ko-KR" sz="2000" dirty="0" smtClean="0"/>
              <a:t>IT</a:t>
            </a:r>
            <a:r>
              <a:rPr lang="ko-KR" altLang="en-US" sz="2000" dirty="0" smtClean="0"/>
              <a:t>와 다름</a:t>
            </a:r>
            <a:endParaRPr lang="en-US" altLang="ko-KR" sz="2000" dirty="0" smtClean="0"/>
          </a:p>
          <a:p>
            <a:pPr marL="468000" lvl="1">
              <a:lnSpc>
                <a:spcPts val="25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소프트웨어 로봇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공장에서 사용되는 물리적인 로봇이 아닌 </a:t>
            </a:r>
            <a:r>
              <a:rPr lang="ko-KR" altLang="en-US" sz="1800" b="1" dirty="0" smtClean="0"/>
              <a:t>프로그래밍 된 소프트웨어 로봇</a:t>
            </a:r>
            <a:r>
              <a:rPr lang="ko-KR" altLang="en-US" sz="1800" dirty="0" smtClean="0"/>
              <a:t>임</a:t>
            </a:r>
            <a:endParaRPr lang="en-US" altLang="ko-KR" sz="1800" dirty="0" smtClean="0"/>
          </a:p>
          <a:p>
            <a:pPr marL="648000" lvl="2">
              <a:lnSpc>
                <a:spcPts val="2500"/>
              </a:lnSpc>
            </a:pPr>
            <a:r>
              <a:rPr lang="en-US" altLang="ko-KR" sz="1600" dirty="0" smtClean="0"/>
              <a:t>PC </a:t>
            </a:r>
            <a:r>
              <a:rPr lang="ko-KR" altLang="en-US" sz="1600" dirty="0" smtClean="0"/>
              <a:t>상에서 사람이 하는 반복적인 수작업을 복제하여 똑같이 수행하므로 </a:t>
            </a:r>
            <a:r>
              <a:rPr lang="ko-KR" altLang="en-US" sz="1600" b="1" dirty="0" smtClean="0"/>
              <a:t>오타 등의 실수를 방지</a:t>
            </a:r>
            <a:r>
              <a:rPr lang="ko-KR" altLang="en-US" sz="1600" dirty="0" smtClean="0"/>
              <a:t>하여 </a:t>
            </a:r>
            <a:r>
              <a:rPr lang="ko-KR" altLang="en-US" sz="1600" b="1" dirty="0" smtClean="0"/>
              <a:t>품질개선</a:t>
            </a:r>
            <a:r>
              <a:rPr lang="ko-KR" altLang="en-US" sz="1600" dirty="0" smtClean="0"/>
              <a:t>이</a:t>
            </a:r>
            <a:r>
              <a:rPr lang="ko-KR" altLang="en-US" sz="1600" b="1" dirty="0" smtClean="0"/>
              <a:t> 가능</a:t>
            </a:r>
            <a:r>
              <a:rPr lang="ko-KR" altLang="en-US" sz="1600" dirty="0" smtClean="0"/>
              <a:t>함</a:t>
            </a:r>
            <a:endParaRPr lang="en-US" altLang="ko-KR" sz="1600" dirty="0" smtClean="0"/>
          </a:p>
          <a:p>
            <a:pPr marL="468000" lvl="1">
              <a:lnSpc>
                <a:spcPct val="150000"/>
              </a:lnSpc>
            </a:pPr>
            <a:r>
              <a:rPr lang="en-US" altLang="ko-KR" sz="1800" b="1" dirty="0" smtClean="0"/>
              <a:t>(UI </a:t>
            </a:r>
            <a:r>
              <a:rPr lang="ko-KR" altLang="en-US" sz="1800" b="1" dirty="0" smtClean="0"/>
              <a:t>작업환경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사용자가 작업하는 환경이 </a:t>
            </a:r>
            <a:r>
              <a:rPr lang="en-US" altLang="ko-KR" sz="1800" dirty="0" smtClean="0"/>
              <a:t>UI</a:t>
            </a:r>
            <a:r>
              <a:rPr lang="ko-KR" altLang="en-US" sz="1800" dirty="0" smtClean="0"/>
              <a:t>에서 작동되기 때문에 </a:t>
            </a:r>
            <a:r>
              <a:rPr lang="ko-KR" altLang="en-US" sz="1800" b="1" dirty="0" smtClean="0"/>
              <a:t>시스템 수정이나 변경이 불필요</a:t>
            </a:r>
            <a:r>
              <a:rPr lang="ko-KR" altLang="en-US" sz="1800" dirty="0" smtClean="0"/>
              <a:t>함</a:t>
            </a:r>
            <a:endParaRPr lang="en-US" altLang="ko-KR" sz="1800" dirty="0" smtClean="0"/>
          </a:p>
          <a:p>
            <a:pPr marL="648000" lvl="2">
              <a:lnSpc>
                <a:spcPts val="2500"/>
              </a:lnSpc>
            </a:pPr>
            <a:r>
              <a:rPr lang="ko-KR" altLang="en-US" sz="1600" dirty="0" smtClean="0"/>
              <a:t>사용자 환경의 작업 프로세스를 </a:t>
            </a:r>
            <a:r>
              <a:rPr lang="en-US" altLang="ko-KR" sz="1600" dirty="0" smtClean="0"/>
              <a:t>recording</a:t>
            </a:r>
            <a:r>
              <a:rPr lang="ko-KR" altLang="en-US" sz="1600" dirty="0" smtClean="0"/>
              <a:t>해서 프로그래밍 되기 때문에 기존의 </a:t>
            </a:r>
            <a:r>
              <a:rPr lang="en-US" altLang="ko-KR" sz="1600" b="1" dirty="0" smtClean="0"/>
              <a:t>back-end</a:t>
            </a:r>
            <a:r>
              <a:rPr lang="ko-KR" altLang="en-US" sz="1600" b="1" dirty="0" smtClean="0"/>
              <a:t>*시스템 수정이나 변경이 불필요</a:t>
            </a:r>
            <a:r>
              <a:rPr lang="ko-KR" altLang="en-US" sz="1600" dirty="0" smtClean="0"/>
              <a:t>함</a:t>
            </a:r>
            <a:endParaRPr lang="en-US" altLang="ko-KR" sz="1600" dirty="0" smtClean="0"/>
          </a:p>
          <a:p>
            <a:pPr marL="360000" lvl="3"/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* Back-end(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후위처리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)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는 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UI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없이 프로세스 형태로만 존재하며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,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사용자의 눈에 보이지 않는 </a:t>
            </a:r>
            <a:r>
              <a:rPr lang="en-US" altLang="ko-KR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Sever, D/B, API </a:t>
            </a:r>
            <a:r>
              <a:rPr lang="ko-K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등을 의미함</a:t>
            </a:r>
            <a:endParaRPr lang="en-US" altLang="ko-KR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468000" lvl="1">
              <a:lnSpc>
                <a:spcPct val="15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낮은 도입장벽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기존의 시스템</a:t>
            </a:r>
            <a:r>
              <a:rPr lang="en-US" altLang="ko-KR" sz="1600" dirty="0" smtClean="0"/>
              <a:t>(CRMERP)</a:t>
            </a:r>
            <a:r>
              <a:rPr lang="ko-KR" altLang="en-US" sz="1800" dirty="0" smtClean="0"/>
              <a:t>과 비교하여 </a:t>
            </a:r>
            <a:r>
              <a:rPr lang="ko-KR" altLang="en-US" sz="1800" b="1" dirty="0" smtClean="0"/>
              <a:t>도입 및 적용속도가 매우 빠르며</a:t>
            </a:r>
            <a:r>
              <a:rPr lang="en-US" altLang="ko-KR" sz="1800" dirty="0" smtClean="0"/>
              <a:t>, </a:t>
            </a:r>
            <a:r>
              <a:rPr lang="ko-KR" altLang="en-US" sz="1800" b="1" dirty="0" smtClean="0"/>
              <a:t>비전문가도</a:t>
            </a:r>
            <a:r>
              <a:rPr lang="ko-KR" altLang="en-US" sz="1800" dirty="0" smtClean="0"/>
              <a:t> </a:t>
            </a:r>
            <a:r>
              <a:rPr lang="en-US" altLang="ko-KR" sz="1800" dirty="0" smtClean="0"/>
              <a:t>RPA </a:t>
            </a:r>
            <a:r>
              <a:rPr lang="ko-KR" altLang="en-US" sz="1800" dirty="0" smtClean="0"/>
              <a:t>툴을 활용하여 </a:t>
            </a:r>
            <a:r>
              <a:rPr lang="ko-KR" altLang="en-US" sz="1800" b="1" dirty="0" smtClean="0"/>
              <a:t>적용 가능</a:t>
            </a:r>
            <a:r>
              <a:rPr lang="ko-KR" altLang="en-US" sz="1800" dirty="0" smtClean="0"/>
              <a:t>함</a:t>
            </a:r>
            <a:endParaRPr lang="en-US" altLang="ko-KR" sz="1800" dirty="0" smtClean="0"/>
          </a:p>
          <a:p>
            <a:pPr marL="648000" lvl="2">
              <a:lnSpc>
                <a:spcPts val="2500"/>
              </a:lnSpc>
            </a:pPr>
            <a:r>
              <a:rPr lang="en-US" altLang="ko-KR" sz="1600" dirty="0" smtClean="0"/>
              <a:t>RPA</a:t>
            </a:r>
            <a:r>
              <a:rPr lang="ko-KR" altLang="en-US" sz="1600" dirty="0" smtClean="0"/>
              <a:t>는 도입 시 기존 시스템을 개조할 필요가 없으며</a:t>
            </a:r>
            <a:r>
              <a:rPr lang="en-US" altLang="ko-KR" sz="1600" dirty="0" smtClean="0"/>
              <a:t>, </a:t>
            </a:r>
            <a:r>
              <a:rPr lang="ko-KR" altLang="en-US" sz="1600" b="1" dirty="0" smtClean="0"/>
              <a:t>소규모의 업무</a:t>
            </a:r>
            <a:r>
              <a:rPr lang="ko-KR" altLang="en-US" sz="1600" dirty="0" smtClean="0"/>
              <a:t>일 경우 </a:t>
            </a:r>
            <a:r>
              <a:rPr lang="ko-KR" altLang="en-US" sz="1600" b="1" dirty="0" smtClean="0"/>
              <a:t>대략 </a:t>
            </a:r>
            <a:r>
              <a:rPr lang="en-US" altLang="ko-KR" sz="1600" b="1" dirty="0" smtClean="0"/>
              <a:t>1</a:t>
            </a:r>
            <a:r>
              <a:rPr lang="ko-KR" altLang="en-US" sz="1600" b="1" dirty="0" smtClean="0"/>
              <a:t>주일 정도의 시간이면 적용 가능</a:t>
            </a:r>
            <a:r>
              <a:rPr lang="ko-KR" altLang="en-US" sz="1600" dirty="0" smtClean="0"/>
              <a:t>함</a:t>
            </a:r>
            <a:endParaRPr lang="en-US" altLang="ko-KR" sz="1600" dirty="0" smtClean="0"/>
          </a:p>
          <a:p>
            <a:pPr marL="648000" lvl="2">
              <a:lnSpc>
                <a:spcPts val="2500"/>
              </a:lnSpc>
            </a:pPr>
            <a:r>
              <a:rPr lang="en-US" altLang="ko-KR" sz="1600" b="1" dirty="0" smtClean="0"/>
              <a:t>RPA </a:t>
            </a:r>
            <a:r>
              <a:rPr lang="ko-KR" altLang="en-US" sz="1600" b="1" dirty="0" smtClean="0"/>
              <a:t>툴을 이용</a:t>
            </a:r>
            <a:r>
              <a:rPr lang="ko-KR" altLang="en-US" sz="1600" dirty="0" smtClean="0"/>
              <a:t>하여 프로그래밍 언어 등의 전문지식이 없는 사람이라도 </a:t>
            </a:r>
            <a:r>
              <a:rPr lang="ko-KR" altLang="en-US" sz="1600" b="1" dirty="0" smtClean="0"/>
              <a:t>시각적인 조작을 통해 프로세스를 자동화</a:t>
            </a:r>
            <a:r>
              <a:rPr lang="ko-KR" altLang="en-US" sz="1600" dirty="0" smtClean="0"/>
              <a:t>할 수 있음</a:t>
            </a:r>
            <a:endParaRPr lang="en-US" altLang="ko-KR" sz="1600" dirty="0" smtClean="0"/>
          </a:p>
          <a:p>
            <a:pPr marL="468000" lvl="1">
              <a:lnSpc>
                <a:spcPct val="150000"/>
              </a:lnSpc>
            </a:pPr>
            <a:r>
              <a:rPr lang="en-US" altLang="ko-KR" sz="1800" b="1" dirty="0" smtClean="0"/>
              <a:t>(</a:t>
            </a:r>
            <a:r>
              <a:rPr lang="ko-KR" altLang="en-US" sz="1800" b="1" dirty="0" smtClean="0"/>
              <a:t>낮은 도입비용</a:t>
            </a:r>
            <a:r>
              <a:rPr lang="en-US" altLang="ko-KR" sz="1800" b="1" dirty="0" smtClean="0"/>
              <a:t>)</a:t>
            </a:r>
            <a:r>
              <a:rPr lang="en-US" altLang="ko-KR" sz="1800" dirty="0" smtClean="0"/>
              <a:t> </a:t>
            </a:r>
            <a:r>
              <a:rPr lang="ko-KR" altLang="en-US" sz="1800" dirty="0" smtClean="0"/>
              <a:t>기존의 시스템은 장애처리 및 업그레이드 등의 </a:t>
            </a:r>
            <a:r>
              <a:rPr lang="ko-KR" altLang="en-US" sz="1800" b="1" dirty="0" smtClean="0"/>
              <a:t>유지보수 비용이</a:t>
            </a:r>
            <a:r>
              <a:rPr lang="ko-KR" altLang="en-US" sz="1800" dirty="0" smtClean="0"/>
              <a:t> 필요하지만</a:t>
            </a:r>
            <a:r>
              <a:rPr lang="en-US" altLang="ko-KR" sz="1800" dirty="0" smtClean="0"/>
              <a:t>, RPA</a:t>
            </a:r>
            <a:r>
              <a:rPr lang="ko-KR" altLang="en-US" sz="1800" dirty="0" smtClean="0"/>
              <a:t>는 </a:t>
            </a:r>
            <a:r>
              <a:rPr lang="ko-KR" altLang="en-US" sz="1800" b="1" dirty="0" smtClean="0"/>
              <a:t>비교적 적음</a:t>
            </a:r>
            <a:endParaRPr lang="en-US" altLang="ko-KR" sz="1800" b="1" dirty="0" smtClean="0"/>
          </a:p>
          <a:p>
            <a:pPr marL="648000" lvl="2">
              <a:lnSpc>
                <a:spcPts val="2500"/>
              </a:lnSpc>
            </a:pPr>
            <a:r>
              <a:rPr lang="ko-KR" altLang="en-US" sz="1600" dirty="0" smtClean="0"/>
              <a:t>자동화 대상 업무의 규모에 따라 </a:t>
            </a:r>
            <a:r>
              <a:rPr lang="en-US" altLang="ko-KR" sz="1600" dirty="0" smtClean="0"/>
              <a:t>1</a:t>
            </a:r>
            <a:r>
              <a:rPr lang="ko-KR" altLang="en-US" sz="1600" dirty="0" smtClean="0"/>
              <a:t>년에 수백만원에서 수천만 원 수준의 비용이 소요됨</a:t>
            </a:r>
            <a:endParaRPr lang="en-US" altLang="ko-KR" sz="1600" dirty="0"/>
          </a:p>
        </p:txBody>
      </p:sp>
    </p:spTree>
    <p:extLst>
      <p:ext uri="{BB962C8B-B14F-4D97-AF65-F5344CB8AC3E}">
        <p14:creationId xmlns:p14="http://schemas.microsoft.com/office/powerpoint/2010/main" val="13914031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" name="Picture 6" descr="C:\Users\wook\Desktop\Untitled-1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320" y="896097"/>
            <a:ext cx="11815884" cy="5665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E36960B-37F0-4E2C-B036-076A33872FA3}"/>
              </a:ext>
            </a:extLst>
          </p:cNvPr>
          <p:cNvSpPr txBox="1"/>
          <p:nvPr/>
        </p:nvSpPr>
        <p:spPr>
          <a:xfrm>
            <a:off x="1" y="117660"/>
            <a:ext cx="998482" cy="58477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pPr algn="ctr"/>
            <a:r>
              <a:rPr lang="en-US" altLang="ko-KR" sz="32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02</a:t>
            </a:r>
            <a:r>
              <a:rPr lang="en-US" altLang="ko-KR" sz="1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맑은 고딕" panose="020B0503020000020004" pitchFamily="50" charset="-127"/>
                <a:cs typeface="Arial" panose="020B0604020202020204" pitchFamily="34" charset="0"/>
              </a:rPr>
              <a:t>_3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맑은 고딕" panose="020B0503020000020004" pitchFamily="50" charset="-127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D7D3B3-A52B-4BD4-896C-8034B305C70D}"/>
              </a:ext>
            </a:extLst>
          </p:cNvPr>
          <p:cNvSpPr txBox="1"/>
          <p:nvPr/>
        </p:nvSpPr>
        <p:spPr>
          <a:xfrm>
            <a:off x="1446157" y="168589"/>
            <a:ext cx="4242261" cy="461665"/>
          </a:xfrm>
          <a:prstGeom prst="rect">
            <a:avLst/>
          </a:prstGeom>
        </p:spPr>
        <p:txBody>
          <a:bodyPr wrap="square" anchor="ctr" anchorCtr="0">
            <a:spAutoFit/>
          </a:bodyPr>
          <a:lstStyle>
            <a:defPPr>
              <a:defRPr lang="ko-KR"/>
            </a:defPPr>
            <a:lvl1pPr>
              <a:defRPr sz="2000" b="1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bg1"/>
                </a:solidFill>
                <a:latin typeface="+mn-ea"/>
              </a:defRPr>
            </a:lvl1pPr>
          </a:lstStyle>
          <a:p>
            <a:r>
              <a:rPr lang="en-US" altLang="ko-KR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400" spc="-1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lumMod val="85000"/>
                    <a:lumOff val="15000"/>
                  </a:prstClr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의 도입효과</a:t>
            </a:r>
            <a:endParaRPr lang="ko-KR" altLang="en-US" sz="1400" spc="-1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lumMod val="85000"/>
                  <a:lumOff val="15000"/>
                </a:prstClr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1" name="슬라이드 번호 개체 틀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762E15-2EF2-4ACC-B351-A558FEF3B233}" type="slidenum">
              <a:rPr lang="ko-KR" altLang="en-US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black">
                    <a:tint val="75000"/>
                  </a:prstClr>
                </a:solidFill>
                <a:ea typeface="맑은 고딕" panose="020B0503020000020004" pitchFamily="50" charset="-127"/>
              </a:rPr>
              <a:pPr/>
              <a:t>9</a:t>
            </a:fld>
            <a:endParaRPr lang="ko-KR" altLang="en-US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black">
                  <a:tint val="75000"/>
                </a:prstClr>
              </a:solidFill>
              <a:ea typeface="맑은 고딕" panose="020B0503020000020004" pitchFamily="50" charset="-127"/>
            </a:endParaRPr>
          </a:p>
        </p:txBody>
      </p:sp>
      <p:sp>
        <p:nvSpPr>
          <p:cNvPr id="50" name="직사각형 49"/>
          <p:cNvSpPr/>
          <p:nvPr/>
        </p:nvSpPr>
        <p:spPr>
          <a:xfrm>
            <a:off x="776644" y="931579"/>
            <a:ext cx="49514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atinLnBrk="0"/>
            <a:r>
              <a:rPr lang="en-US" altLang="ko-KR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RPA</a:t>
            </a:r>
            <a:r>
              <a:rPr lang="ko-KR" altLang="en-US" sz="2000" b="1" spc="600" dirty="0" smtClean="0">
                <a:ln>
                  <a:solidFill>
                    <a:srgbClr val="4F81BD">
                      <a:alpha val="0"/>
                    </a:srgbClr>
                  </a:solidFill>
                </a:ln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나눔고딕" panose="020D0604000000000000" pitchFamily="50" charset="-127"/>
                <a:ea typeface="나눔고딕" panose="020D0604000000000000" pitchFamily="50" charset="-127"/>
              </a:rPr>
              <a:t>의 개념</a:t>
            </a:r>
            <a:endParaRPr lang="en-US" altLang="ko-KR" sz="2000" b="1" spc="600" dirty="0">
              <a:ln>
                <a:solidFill>
                  <a:srgbClr val="4F81BD">
                    <a:alpha val="0"/>
                  </a:srgbClr>
                </a:solidFill>
              </a:ln>
              <a:solidFill>
                <a:prstClr val="white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sp>
        <p:nvSpPr>
          <p:cNvPr id="15" name="내용 개체 틀 4"/>
          <p:cNvSpPr txBox="1">
            <a:spLocks/>
          </p:cNvSpPr>
          <p:nvPr/>
        </p:nvSpPr>
        <p:spPr>
          <a:xfrm>
            <a:off x="467957" y="1430604"/>
            <a:ext cx="11256085" cy="481932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1" hangingPunct="1">
              <a:spcBef>
                <a:spcPct val="20000"/>
              </a:spcBef>
              <a:buFontTx/>
              <a:buBlip>
                <a:blip r:embed="rId4"/>
              </a:buBlip>
              <a:defRPr sz="2400" kern="1200">
                <a:solidFill>
                  <a:schemeClr val="tx1"/>
                </a:solidFill>
                <a:latin typeface="나눔스퀘어라운드 Bold" panose="020B0600000101010101" pitchFamily="50" charset="-127"/>
                <a:ea typeface="나눔스퀘어라운드 Bold" panose="020B0600000101010101" pitchFamily="50" charset="-127"/>
                <a:cs typeface="+mn-cs"/>
              </a:defRPr>
            </a:lvl1pPr>
            <a:lvl2pPr marL="540000" indent="-285750" algn="l" defTabSz="914400" rtl="0" eaLnBrk="1" latinLnBrk="1" hangingPunct="1">
              <a:spcBef>
                <a:spcPct val="20000"/>
              </a:spcBef>
              <a:buFontTx/>
              <a:buBlip>
                <a:blip r:embed="rId5"/>
              </a:buBlip>
              <a:defRPr sz="20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2pPr>
            <a:lvl3pPr marL="720000" indent="-228600" algn="l" defTabSz="914400" rtl="0" eaLnBrk="1" latinLnBrk="1" hangingPunct="1">
              <a:spcBef>
                <a:spcPct val="20000"/>
              </a:spcBef>
              <a:buFontTx/>
              <a:buBlip>
                <a:blip r:embed="rId6"/>
              </a:buBlip>
              <a:defRPr sz="1800" kern="1200">
                <a:solidFill>
                  <a:schemeClr val="tx1"/>
                </a:solidFill>
                <a:latin typeface="나눔스퀘어라운드 Regular" panose="020B0600000101010101" pitchFamily="50" charset="-127"/>
                <a:ea typeface="나눔스퀘어라운드 Regular" panose="020B0600000101010101" pitchFamily="50" charset="-127"/>
                <a:cs typeface="+mn-cs"/>
              </a:defRPr>
            </a:lvl3pPr>
            <a:lvl4pPr marL="900000" indent="0" algn="l" defTabSz="914400" rtl="0" eaLnBrk="1" latinLnBrk="1" hangingPunct="1">
              <a:spcBef>
                <a:spcPct val="20000"/>
              </a:spcBef>
              <a:buFont typeface="맑은 고딕" panose="020B0503020000020004" pitchFamily="50" charset="-127"/>
              <a:buNone/>
              <a:defRPr sz="1600" kern="1200">
                <a:solidFill>
                  <a:schemeClr val="tx1"/>
                </a:solidFill>
                <a:latin typeface="한컴 말랑말랑 Regular" panose="020F0303000000000000" pitchFamily="50" charset="-127"/>
                <a:ea typeface="한컴 말랑말랑 Regular" panose="020F0303000000000000" pitchFamily="50" charset="-127"/>
                <a:cs typeface="+mn-cs"/>
              </a:defRPr>
            </a:lvl4pPr>
            <a:lvl5pPr marL="900000" indent="0" algn="l" defTabSz="914400" rtl="0" eaLnBrk="1" latinLnBrk="1" hangingPunct="1">
              <a:spcBef>
                <a:spcPct val="20000"/>
              </a:spcBef>
              <a:buFontTx/>
              <a:buNone/>
              <a:defRPr sz="1600" kern="1200">
                <a:solidFill>
                  <a:schemeClr val="tx1"/>
                </a:solidFill>
                <a:latin typeface="휴먼편지체" panose="02030504000101010101" pitchFamily="18" charset="-127"/>
                <a:ea typeface="휴먼편지체" panose="02030504000101010101" pitchFamily="18" charset="-127"/>
                <a:cs typeface="+mn-cs"/>
              </a:defRPr>
            </a:lvl5pPr>
            <a:lvl6pPr marL="25146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1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ko-KR" sz="2000" dirty="0" smtClean="0"/>
              <a:t>RPA</a:t>
            </a:r>
            <a:r>
              <a:rPr lang="ko-KR" altLang="en-US" sz="2000" dirty="0" smtClean="0"/>
              <a:t>는 사람이 하는 </a:t>
            </a:r>
            <a:r>
              <a:rPr lang="ko-KR" altLang="en-US" sz="2000" spc="-150" dirty="0" smtClean="0"/>
              <a:t>업무를 자동화 처리함으로서</a:t>
            </a:r>
            <a:r>
              <a:rPr lang="en-US" altLang="ko-KR" sz="2000" dirty="0" smtClean="0"/>
              <a:t>, </a:t>
            </a:r>
            <a:r>
              <a:rPr lang="ko-KR" altLang="en-US" sz="2000" dirty="0" smtClean="0"/>
              <a:t>고부가가치 및 차별적 비즈니스 발굴 등의 창의적 업무에 인력을 집중할 수 있음</a:t>
            </a:r>
            <a:endParaRPr lang="ko-KR" alt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560667" y="2300130"/>
            <a:ext cx="1040988" cy="829813"/>
          </a:xfrm>
          <a:prstGeom prst="round2Diag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안전성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ko-KR" altLang="en-US" sz="9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pic>
        <p:nvPicPr>
          <p:cNvPr id="47" name="Picture 1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151897" y="2625540"/>
            <a:ext cx="359918" cy="43192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48" name="TextBox 47"/>
          <p:cNvSpPr txBox="1"/>
          <p:nvPr/>
        </p:nvSpPr>
        <p:spPr>
          <a:xfrm>
            <a:off x="1652773" y="2300130"/>
            <a:ext cx="5521754" cy="830997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7000"/>
                </a:schemeClr>
              </a:gs>
              <a:gs pos="48000">
                <a:schemeClr val="accent2">
                  <a:lumMod val="97000"/>
                  <a:lumOff val="3000"/>
                </a:schemeClr>
              </a:gs>
              <a:gs pos="100000">
                <a:schemeClr val="accent2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민감한 데이터에 대한 접근 방지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</a:t>
            </a:r>
            <a:r>
              <a:rPr lang="ko-KR" altLang="en-US" sz="1600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추가적인 인력 없이 정보보호 및 거버넌스 수행</a:t>
            </a: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</a:t>
            </a:r>
            <a:r>
              <a:rPr lang="ko-KR" altLang="en-US" sz="1600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컴플라이언스</a:t>
            </a:r>
            <a:r>
              <a:rPr lang="en-US" altLang="ko-KR" sz="1600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*</a:t>
            </a:r>
            <a:r>
              <a:rPr lang="ko-KR" altLang="en-US" sz="1600" dirty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관련 인적 오류의 </a:t>
            </a:r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예방</a:t>
            </a:r>
            <a:endParaRPr lang="en-US" altLang="ko-KR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60667" y="3828257"/>
            <a:ext cx="1040988" cy="830997"/>
          </a:xfrm>
          <a:prstGeom prst="round2Diag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효율성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652773" y="3828257"/>
            <a:ext cx="5521754" cy="830997"/>
          </a:xfrm>
          <a:prstGeom prst="rect">
            <a:avLst/>
          </a:prstGeom>
          <a:gradFill flip="none" rotWithShape="1">
            <a:gsLst>
              <a:gs pos="0">
                <a:schemeClr val="accent3">
                  <a:lumMod val="67000"/>
                </a:schemeClr>
              </a:gs>
              <a:gs pos="48000">
                <a:schemeClr val="accent3">
                  <a:lumMod val="97000"/>
                  <a:lumOff val="3000"/>
                </a:schemeClr>
              </a:gs>
              <a:gs pos="100000">
                <a:schemeClr val="accent3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디지털화된 데이터를  활용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, </a:t>
            </a:r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가시성과 지속적인 개선을 기대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고부가가치 활동에 집중할 수 있는 자원의 활성화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퇴사율과 관련된 비용 및 리스크 감소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10831355" y="2950843"/>
            <a:ext cx="1040988" cy="830997"/>
          </a:xfrm>
          <a:prstGeom prst="round2Diag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  정확성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en-US" altLang="ko-KR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18218" y="2950843"/>
            <a:ext cx="5522400" cy="830997"/>
          </a:xfrm>
          <a:prstGeom prst="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입력 자동화를 통한 오류 예방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데이터 무결성의 일반화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재작업 필요성의 감소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pic>
        <p:nvPicPr>
          <p:cNvPr id="53" name="Picture 3"/>
          <p:cNvPicPr>
            <a:picLocks noChangeAspect="1"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0889629" y="3300261"/>
            <a:ext cx="359918" cy="431927"/>
          </a:xfrm>
          <a:prstGeom prst="rect">
            <a:avLst/>
          </a:prstGeom>
          <a:noFill/>
          <a:ln>
            <a:noFill/>
          </a:ln>
          <a:effectLst/>
        </p:spPr>
      </p:pic>
      <p:pic>
        <p:nvPicPr>
          <p:cNvPr id="56" name="Picture 5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1151897" y="4177014"/>
            <a:ext cx="359918" cy="43192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12" name="TextBox 11"/>
          <p:cNvSpPr txBox="1"/>
          <p:nvPr/>
        </p:nvSpPr>
        <p:spPr>
          <a:xfrm>
            <a:off x="1652773" y="3168057"/>
            <a:ext cx="324828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* 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컴플라이언스</a:t>
            </a:r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(compliance)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는</a:t>
            </a:r>
            <a:endParaRPr lang="en-US" altLang="ko-KR" sz="1400" dirty="0" smtClean="0">
              <a:latin typeface="휴먼편지체" panose="02030504000101010101" pitchFamily="18" charset="-127"/>
              <a:ea typeface="휴먼편지체" panose="02030504000101010101" pitchFamily="18" charset="-127"/>
            </a:endParaRPr>
          </a:p>
          <a:p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  법규준수</a:t>
            </a:r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·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준법감시</a:t>
            </a:r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·</a:t>
            </a:r>
            <a:r>
              <a:rPr lang="ko-KR" altLang="en-US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내부통제 등의 의미임</a:t>
            </a:r>
            <a:endParaRPr lang="ko-KR" altLang="en-US" sz="1400" dirty="0">
              <a:latin typeface="휴먼편지체" panose="02030504000101010101" pitchFamily="18" charset="-127"/>
              <a:ea typeface="휴먼편지체" panose="02030504000101010101" pitchFamily="18" charset="-127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0831355" y="4572095"/>
            <a:ext cx="1040988" cy="830997"/>
          </a:xfrm>
          <a:prstGeom prst="round2Diag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   신속성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en-US" altLang="ko-KR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218218" y="4572095"/>
            <a:ext cx="5522400" cy="830997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67000"/>
                </a:schemeClr>
              </a:gs>
              <a:gs pos="48000">
                <a:schemeClr val="accent5">
                  <a:lumMod val="97000"/>
                  <a:lumOff val="3000"/>
                </a:schemeClr>
              </a:gs>
              <a:gs pos="100000">
                <a:schemeClr val="accent5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연중 무휴로 작업 수행 가능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컴퓨터 보다 높은 숙련도를 지님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트랜잭션 볼륨의 변경을 위해 신속하게 스케일 업</a:t>
            </a:r>
            <a:r>
              <a:rPr lang="en-US" altLang="ko-KR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·</a:t>
            </a:r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다운 가능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pic>
        <p:nvPicPr>
          <p:cNvPr id="59" name="Picture 7"/>
          <p:cNvPicPr>
            <a:picLocks noChangeAspect="1"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10889629" y="4889239"/>
            <a:ext cx="359918" cy="43192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0" name="TextBox 59"/>
          <p:cNvSpPr txBox="1"/>
          <p:nvPr/>
        </p:nvSpPr>
        <p:spPr>
          <a:xfrm>
            <a:off x="7174527" y="5403092"/>
            <a:ext cx="4697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40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* </a:t>
            </a:r>
            <a:r>
              <a:rPr lang="ko-KR" altLang="en-US" sz="1400" spc="-15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트랜잭션</a:t>
            </a:r>
            <a:r>
              <a:rPr lang="en-US" altLang="ko-KR" sz="1400" spc="-15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(transaction)</a:t>
            </a:r>
            <a:r>
              <a:rPr lang="ko-KR" altLang="en-US" sz="1400" spc="-15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은 데이터베이스의 상태를 변환시키는 하나의 </a:t>
            </a:r>
            <a:endParaRPr lang="en-US" altLang="ko-KR" sz="1400" spc="-150" dirty="0" smtClean="0">
              <a:latin typeface="휴먼편지체" panose="02030504000101010101" pitchFamily="18" charset="-127"/>
              <a:ea typeface="휴먼편지체" panose="02030504000101010101" pitchFamily="18" charset="-127"/>
            </a:endParaRPr>
          </a:p>
          <a:p>
            <a:r>
              <a:rPr lang="ko-KR" altLang="en-US" sz="1400" spc="-150" dirty="0" smtClean="0">
                <a:latin typeface="휴먼편지체" panose="02030504000101010101" pitchFamily="18" charset="-127"/>
                <a:ea typeface="휴먼편지체" panose="02030504000101010101" pitchFamily="18" charset="-127"/>
              </a:rPr>
              <a:t>   논리적 기능을 수행하기 위한 작업의 단위 또는 일련의 연산들을 의미</a:t>
            </a:r>
            <a:endParaRPr lang="ko-KR" altLang="en-US" sz="1400" spc="-150" dirty="0">
              <a:latin typeface="휴먼편지체" panose="02030504000101010101" pitchFamily="18" charset="-127"/>
              <a:ea typeface="휴먼편지체" panose="02030504000101010101" pitchFamily="18" charset="-127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60667" y="5458653"/>
            <a:ext cx="1040988" cy="830997"/>
          </a:xfrm>
          <a:prstGeom prst="round2Diag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no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경제성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652773" y="5458653"/>
            <a:ext cx="5521754" cy="830997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효율적인 인건비 감소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피크 시즌을 위한 추가적인 인력 불필요</a:t>
            </a:r>
            <a:endParaRPr lang="en-US" altLang="ko-KR" sz="1600" dirty="0" smtClean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  <a:p>
            <a:r>
              <a:rPr lang="ko-KR" altLang="en-US" sz="1600" dirty="0" smtClean="0">
                <a:latin typeface="한컴 말랑말랑 Bold" panose="020F0803000000000000" pitchFamily="50" charset="-127"/>
                <a:ea typeface="한컴 말랑말랑 Bold" panose="020F0803000000000000" pitchFamily="50" charset="-127"/>
              </a:rPr>
              <a:t>▷ 인건비와 매출액의 상관관계에서 자유로워질 수 있음</a:t>
            </a:r>
            <a:endParaRPr lang="ko-KR" altLang="en-US" sz="1600" dirty="0">
              <a:latin typeface="한컴 말랑말랑 Bold" panose="020F0803000000000000" pitchFamily="50" charset="-127"/>
              <a:ea typeface="한컴 말랑말랑 Bold" panose="020F0803000000000000" pitchFamily="50" charset="-127"/>
            </a:endParaRPr>
          </a:p>
        </p:txBody>
      </p:sp>
      <p:pic>
        <p:nvPicPr>
          <p:cNvPr id="63" name="Picture 9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1151897" y="5815264"/>
            <a:ext cx="359918" cy="431927"/>
          </a:xfrm>
          <a:prstGeom prst="rect">
            <a:avLst/>
          </a:prstGeom>
          <a:noFill/>
          <a:ln>
            <a:noFill/>
          </a:ln>
          <a:effectLst/>
        </p:spPr>
      </p:pic>
      <p:sp>
        <p:nvSpPr>
          <p:cNvPr id="64" name="TextBox 63"/>
          <p:cNvSpPr txBox="1"/>
          <p:nvPr/>
        </p:nvSpPr>
        <p:spPr>
          <a:xfrm>
            <a:off x="1601655" y="6306545"/>
            <a:ext cx="422975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 latinLnBrk="0"/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* 삼성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SDS, 2020, ｢</a:t>
            </a:r>
            <a:r>
              <a:rPr lang="en-US" altLang="ko-KR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Brity </a:t>
            </a:r>
            <a:r>
              <a:rPr lang="en-US" altLang="ko-KR" sz="1400" dirty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Works RPA｣, </a:t>
            </a:r>
            <a:r>
              <a:rPr lang="ko-KR" altLang="en-US" sz="1400" dirty="0" smtClean="0">
                <a:latin typeface="한컴 말랑말랑 Regular" panose="020F0303000000000000" pitchFamily="50" charset="-127"/>
                <a:ea typeface="한컴 말랑말랑 Regular" panose="020F0303000000000000" pitchFamily="50" charset="-127"/>
              </a:rPr>
              <a:t>참고 작성</a:t>
            </a:r>
            <a:endParaRPr lang="ko-KR" altLang="en-US" sz="1400" dirty="0">
              <a:latin typeface="한컴 말랑말랑 Regular" panose="020F0303000000000000" pitchFamily="50" charset="-127"/>
              <a:ea typeface="한컴 말랑말랑 Regular" panose="020F0303000000000000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910541720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3976</TotalTime>
  <Words>2508</Words>
  <Application>Microsoft Office PowerPoint</Application>
  <PresentationFormat>와이드스크린</PresentationFormat>
  <Paragraphs>421</Paragraphs>
  <Slides>23</Slides>
  <Notes>16</Notes>
  <HiddenSlides>0</HiddenSlides>
  <MMClips>0</MMClips>
  <ScaleCrop>false</ScaleCrop>
  <HeadingPairs>
    <vt:vector size="6" baseType="variant">
      <vt:variant>
        <vt:lpstr>사용한 글꼴</vt:lpstr>
      </vt:variant>
      <vt:variant>
        <vt:i4>13</vt:i4>
      </vt:variant>
      <vt:variant>
        <vt:lpstr>테마</vt:lpstr>
      </vt:variant>
      <vt:variant>
        <vt:i4>3</vt:i4>
      </vt:variant>
      <vt:variant>
        <vt:lpstr>슬라이드 제목</vt:lpstr>
      </vt:variant>
      <vt:variant>
        <vt:i4>23</vt:i4>
      </vt:variant>
    </vt:vector>
  </HeadingPairs>
  <TitlesOfParts>
    <vt:vector size="39" baseType="lpstr">
      <vt:lpstr>KoPub돋움체 Bold</vt:lpstr>
      <vt:lpstr>굴림</vt:lpstr>
      <vt:lpstr>나눔고딕</vt:lpstr>
      <vt:lpstr>나눔고딕 ExtraBold</vt:lpstr>
      <vt:lpstr>나눔스퀘어라운드 Bold</vt:lpstr>
      <vt:lpstr>나눔스퀘어라운드 Regular</vt:lpstr>
      <vt:lpstr>맑은 고딕</vt:lpstr>
      <vt:lpstr>신명조</vt:lpstr>
      <vt:lpstr>한컴 말랑말랑 Bold</vt:lpstr>
      <vt:lpstr>한컴 말랑말랑 Regular</vt:lpstr>
      <vt:lpstr>휴먼편지체</vt:lpstr>
      <vt:lpstr>Arial</vt:lpstr>
      <vt:lpstr>Wingdings</vt:lpstr>
      <vt:lpstr>1_Office 테마</vt:lpstr>
      <vt:lpstr>Office 테마</vt:lpstr>
      <vt:lpstr>2_Office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LX</dc:creator>
  <cp:lastModifiedBy>LX</cp:lastModifiedBy>
  <cp:revision>254</cp:revision>
  <cp:lastPrinted>2020-05-07T00:06:26Z</cp:lastPrinted>
  <dcterms:created xsi:type="dcterms:W3CDTF">2020-04-21T22:58:32Z</dcterms:created>
  <dcterms:modified xsi:type="dcterms:W3CDTF">2021-11-11T23:34:03Z</dcterms:modified>
</cp:coreProperties>
</file>